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789" r:id="rId1"/>
    <p:sldMasterId id="2147483850" r:id="rId2"/>
    <p:sldMasterId id="2147483861" r:id="rId3"/>
    <p:sldMasterId id="2147483887" r:id="rId4"/>
  </p:sldMasterIdLst>
  <p:notesMasterIdLst>
    <p:notesMasterId r:id="rId33"/>
  </p:notesMasterIdLst>
  <p:handoutMasterIdLst>
    <p:handoutMasterId r:id="rId34"/>
  </p:handoutMasterIdLst>
  <p:sldIdLst>
    <p:sldId id="680" r:id="rId5"/>
    <p:sldId id="703" r:id="rId6"/>
    <p:sldId id="712" r:id="rId7"/>
    <p:sldId id="711" r:id="rId8"/>
    <p:sldId id="715" r:id="rId9"/>
    <p:sldId id="643" r:id="rId10"/>
    <p:sldId id="714" r:id="rId11"/>
    <p:sldId id="713" r:id="rId12"/>
    <p:sldId id="697" r:id="rId13"/>
    <p:sldId id="682" r:id="rId14"/>
    <p:sldId id="683" r:id="rId15"/>
    <p:sldId id="704" r:id="rId16"/>
    <p:sldId id="699" r:id="rId17"/>
    <p:sldId id="689" r:id="rId18"/>
    <p:sldId id="686" r:id="rId19"/>
    <p:sldId id="706" r:id="rId20"/>
    <p:sldId id="676" r:id="rId21"/>
    <p:sldId id="707" r:id="rId22"/>
    <p:sldId id="710" r:id="rId23"/>
    <p:sldId id="551" r:id="rId24"/>
    <p:sldId id="672" r:id="rId25"/>
    <p:sldId id="709" r:id="rId26"/>
    <p:sldId id="684" r:id="rId27"/>
    <p:sldId id="685" r:id="rId28"/>
    <p:sldId id="679" r:id="rId29"/>
    <p:sldId id="698" r:id="rId30"/>
    <p:sldId id="705" r:id="rId31"/>
    <p:sldId id="708" r:id="rId32"/>
  </p:sldIdLst>
  <p:sldSz cx="9144000" cy="686435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094" userDrawn="1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1663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908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530">
          <p15:clr>
            <a:srgbClr val="A4A3A4"/>
          </p15:clr>
        </p15:guide>
        <p15:guide id="23" orient="horz" pos="3183" userDrawn="1">
          <p15:clr>
            <a:srgbClr val="A4A3A4"/>
          </p15:clr>
        </p15:guide>
        <p15:guide id="24" orient="horz" pos="1028" userDrawn="1">
          <p15:clr>
            <a:srgbClr val="A4A3A4"/>
          </p15:clr>
        </p15:guide>
        <p15:guide id="25" pos="193">
          <p15:clr>
            <a:srgbClr val="A4A3A4"/>
          </p15:clr>
        </p15:guide>
        <p15:guide id="26" pos="5579" userDrawn="1">
          <p15:clr>
            <a:srgbClr val="A4A3A4"/>
          </p15:clr>
        </p15:guide>
        <p15:guide id="27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1E0"/>
    <a:srgbClr val="0000FF"/>
    <a:srgbClr val="DC0032"/>
    <a:srgbClr val="FFFFCC"/>
    <a:srgbClr val="FFFF99"/>
    <a:srgbClr val="FF9900"/>
    <a:srgbClr val="FF4370"/>
    <a:srgbClr val="996633"/>
    <a:srgbClr val="009900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8" autoAdjust="0"/>
    <p:restoredTop sz="95110" autoAdjust="0"/>
  </p:normalViewPr>
  <p:slideViewPr>
    <p:cSldViewPr snapToGrid="0">
      <p:cViewPr>
        <p:scale>
          <a:sx n="66" d="100"/>
          <a:sy n="66" d="100"/>
        </p:scale>
        <p:origin x="48" y="48"/>
      </p:cViewPr>
      <p:guideLst>
        <p:guide orient="horz" pos="2094"/>
        <p:guide pos="2881"/>
        <p:guide orient="horz" pos="529"/>
        <p:guide orient="horz" pos="1663"/>
        <p:guide pos="431"/>
        <p:guide orient="horz" pos="3908"/>
        <p:guide pos="5329"/>
        <p:guide orient="horz" pos="530"/>
        <p:guide orient="horz" pos="3183"/>
        <p:guide orient="horz" pos="1028"/>
        <p:guide pos="193"/>
        <p:guide pos="5579"/>
        <p:guide pos="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930" y="-90"/>
      </p:cViewPr>
      <p:guideLst>
        <p:guide orient="horz" pos="2236"/>
        <p:guide pos="3223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3" y="0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2020/11/10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7436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3" y="6747436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1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2020/11/10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24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1" tIns="47330" rIns="94661" bIns="4733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418956"/>
            <a:ext cx="8187690" cy="2797923"/>
          </a:xfrm>
          <a:prstGeom prst="rect">
            <a:avLst/>
          </a:prstGeom>
        </p:spPr>
        <p:txBody>
          <a:bodyPr vert="horz" lIns="94661" tIns="47330" rIns="94661" bIns="4733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1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585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44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5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48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29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0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①_Dクロ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④ﾌｯﾀｰ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6808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/>
              <a:t>※</a:t>
            </a:r>
            <a:r>
              <a:rPr kumimoji="1" lang="ja-JP" altLang="en-US"/>
              <a:t>容量の大きな一覧図表・転載資料等、分割記載が困難な場合のみ、ロゴ</a:t>
            </a:r>
            <a:r>
              <a:rPr kumimoji="1" lang="en-US" altLang="ja-JP"/>
              <a:t>,</a:t>
            </a:r>
            <a:r>
              <a:rPr kumimoji="1" lang="ja-JP" altLang="en-US"/>
              <a:t>フッターを使用しない［白紙タイプ］のページを使用可とする。　ページ</a:t>
            </a:r>
            <a:r>
              <a:rPr kumimoji="1" lang="en-US" altLang="ja-JP"/>
              <a:t>No.</a:t>
            </a:r>
            <a:r>
              <a:rPr kumimoji="1" lang="ja-JP" altLang="en-US"/>
              <a:t>記載は任意。　　　　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　　図表内は含みませんが、フォントは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準拠、可読性を考慮した大きさにして下さい。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3"/>
          <p:cNvSpPr/>
          <p:nvPr userDrawn="1"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0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NSO-Tech.2017_エンド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236157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8000"/>
            <a:ext cx="5940000" cy="1260000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0000"/>
            <a:ext cx="5040000" cy="36000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80009"/>
            <a:ext cx="5040000" cy="1188000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" y="454131"/>
            <a:ext cx="2520000" cy="7857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18012" y="6256800"/>
            <a:ext cx="2275184" cy="45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6318040"/>
            <a:ext cx="1078337" cy="277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6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>
                <a:ea typeface="Verdana" panose="020B0604030504040204" pitchFamily="34" charset="0"/>
              </a:rPr>
              <a:t>1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8000"/>
            <a:ext cx="9144000" cy="5220000"/>
          </a:xfr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75484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9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0.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　</a:t>
            </a:r>
            <a:r>
              <a:rPr kumimoji="1" lang="en-US" altLang="ja-JP"/>
              <a:t>34pt</a:t>
            </a:r>
            <a:endParaRPr kumimoji="1" lang="ja-JP" altLang="en-US" dirty="0"/>
          </a:p>
        </p:txBody>
      </p:sp>
      <p:sp>
        <p:nvSpPr>
          <p:cNvPr id="5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665722" y="6357649"/>
            <a:ext cx="989718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5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91755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152"/>
            <a:ext cx="9144000" cy="457848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687570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35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0" y="2570464"/>
            <a:ext cx="434097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194047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62243"/>
            <a:ext cx="2133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62243"/>
            <a:ext cx="2895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9799D-BE78-4549-9BA2-D64FFC0F2D1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52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03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30158" cy="61629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8191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451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4271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12103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70" y="4411034"/>
            <a:ext cx="5945858" cy="625662"/>
          </a:xfr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9408"/>
            <a:ext cx="7772400" cy="150157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044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3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16351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899"/>
            <a:ext cx="5343129" cy="585907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066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92"/>
            <a:ext cx="4040066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98" y="1536535"/>
            <a:ext cx="4041531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98" y="2176892"/>
            <a:ext cx="4041531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09979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81893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②_CGカ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32" y="1009668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308"/>
            <a:ext cx="5111262" cy="585853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6434"/>
            <a:ext cx="3008435" cy="4695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19927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98" y="4945547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3342"/>
            <a:ext cx="5486400" cy="4118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72311"/>
            <a:ext cx="5486400" cy="805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8369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69796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144151" y="4"/>
            <a:ext cx="542649" cy="555470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1709" y="4"/>
            <a:ext cx="6238143" cy="6131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55806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181708" y="4"/>
            <a:ext cx="8505092" cy="6131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6087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35" y="-23835"/>
            <a:ext cx="9217270" cy="691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454446"/>
            <a:ext cx="2266950" cy="8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77" y="2484399"/>
            <a:ext cx="4608001" cy="1271182"/>
          </a:xfrm>
          <a:prstGeom prst="rect">
            <a:avLst/>
          </a:prstGeom>
        </p:spPr>
        <p:txBody>
          <a:bodyPr wrap="square" lIns="468000" tIns="0" rIns="0" bIns="0">
            <a:noAutofit/>
          </a:bodyPr>
          <a:lstStyle>
            <a:lvl1pPr>
              <a:lnSpc>
                <a:spcPct val="110000"/>
              </a:lnSpc>
              <a:defRPr sz="3139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5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77" y="4662311"/>
            <a:ext cx="4608001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7" baseline="0">
                <a:latin typeface="Meiryo UI" panose="020B0604030504040204" pitchFamily="50" charset="-128"/>
              </a:defRPr>
            </a:lvl1pPr>
            <a:lvl2pPr>
              <a:defRPr sz="1477"/>
            </a:lvl2pPr>
            <a:lvl3pPr>
              <a:defRPr sz="1477"/>
            </a:lvl3pPr>
            <a:lvl4pPr>
              <a:defRPr sz="1477"/>
            </a:lvl4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29645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3402"/>
            <a:ext cx="68580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7F747B-9A84-494E-8617-639FFE8420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4430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43F769-FFB8-47E3-A36C-6F7FAA92D07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147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11322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93713"/>
            <a:ext cx="7886700" cy="150157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777A-496B-46DB-840A-D5E6A12047C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0535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8BD1D-F62D-42D8-BC2A-C0D6867ECF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830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③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9144001" cy="1260000"/>
          </a:xfrm>
          <a:prstGeom prst="rect">
            <a:avLst/>
          </a:prstGeom>
        </p:spPr>
        <p:txBody>
          <a:bodyPr wrap="square" lIns="468000" tIns="0" rIns="360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　　　　　　　　　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9144000" cy="1138531"/>
          </a:xfrm>
        </p:spPr>
        <p:txBody>
          <a:bodyPr wrap="square" lIns="468000" tIns="324000" rIns="360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    　　　　　　　　　　  　　　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464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9" y="1682720"/>
            <a:ext cx="3868737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9" y="2507394"/>
            <a:ext cx="3868737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2720"/>
            <a:ext cx="3887788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7394"/>
            <a:ext cx="3887788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BC638-C9FE-473C-8370-0C8DCF20336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849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3E90C-6292-4507-831E-DD1AA1BDE7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7115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56800-07D2-4A96-A966-C2725703740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89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2EF4-AD7B-4688-83DE-D322777BB7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2251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ED4D5-0963-41AC-B91E-5872DFC2380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92165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62DE9-BB65-4D2B-B277-23A19FF6A62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5385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10164"/>
            <a:ext cx="1943100" cy="5491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10164"/>
            <a:ext cx="5676900" cy="5491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31730-C16D-4D39-9818-65018C7DA19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23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ｱｼﾞｪﾝﾀ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0000"/>
            <a:ext cx="9144000" cy="5310000"/>
          </a:xfrm>
        </p:spPr>
        <p:txBody>
          <a:bodyPr lIns="360000" tIns="360000" rIns="648000"/>
          <a:lstStyle>
            <a:lvl1pPr marL="900000" indent="-5400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03324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188000"/>
          </a:xfrm>
        </p:spPr>
        <p:txBody>
          <a:bodyPr lIns="288000" tIns="72000" rIns="36000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7100" b="1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pPr>
            <a:r>
              <a:rPr kumimoji="1" lang="en-US" altLang="ja-JP"/>
              <a:t>0.</a:t>
            </a:r>
            <a:r>
              <a:rPr kumimoji="1" lang="ja-JP" altLang="en-US"/>
              <a:t>扉の</a:t>
            </a:r>
            <a:r>
              <a:rPr kumimoji="1" lang="en-US" altLang="ja-JP"/>
              <a:t>No.</a:t>
            </a:r>
            <a:r>
              <a:rPr kumimoji="1" lang="ja-JP" altLang="en-US"/>
              <a:t>記載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88000"/>
            <a:ext cx="9144000" cy="1080000"/>
          </a:xfrm>
        </p:spPr>
        <p:txBody>
          <a:bodyPr tIns="0"/>
          <a:lstStyle>
            <a:lvl1pPr marL="0"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1pPr>
            <a:lvl2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2pPr>
            <a:lvl3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3pPr>
            <a:lvl4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4pPr>
            <a:lvl5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5pPr>
          </a:lstStyle>
          <a:p>
            <a:pPr lvl="0"/>
            <a:r>
              <a:rPr kumimoji="1" lang="ja-JP" altLang="en-US"/>
              <a:t>タイトルを記載　</a:t>
            </a:r>
            <a:r>
              <a:rPr kumimoji="1" lang="en-US" altLang="ja-JP"/>
              <a:t>/ 34pt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82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3100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  <a:lvl3pPr>
              <a:defRPr/>
            </a:lvl3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        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　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  <a:endParaRPr kumimoji="1" lang="en-US" altLang="ja-JP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見出し </a:t>
            </a:r>
            <a:r>
              <a:rPr kumimoji="1" lang="en-US" altLang="ja-JP"/>
              <a:t>/ </a:t>
            </a:r>
            <a:r>
              <a:rPr kumimoji="1" lang="ja-JP" altLang="en-US"/>
              <a:t>本文（←</a:t>
            </a:r>
            <a:r>
              <a:rPr kumimoji="1" lang="en-US" altLang="ja-JP"/>
              <a:t>20pt</a:t>
            </a:r>
            <a:r>
              <a:rPr kumimoji="1" lang="ja-JP" altLang="en-US"/>
              <a:t>）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0512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②サマリー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720000"/>
            <a:ext cx="9144000" cy="5310000"/>
          </a:xfrm>
        </p:spPr>
        <p:txBody>
          <a:bodyPr wrap="square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16000"/>
            <a:ext cx="9144000" cy="493775"/>
          </a:xfrm>
          <a:prstGeom prst="rect">
            <a:avLst/>
          </a:prstGeom>
        </p:spPr>
        <p:txBody>
          <a:bodyPr lIns="288000" rIns="288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</a:t>
            </a:r>
            <a:r>
              <a:rPr kumimoji="1" lang="en-US" altLang="ja-JP"/>
              <a:t>:</a:t>
            </a:r>
            <a:r>
              <a:rPr kumimoji="1" lang="ja-JP" altLang="en-US"/>
              <a:t>赤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</a:t>
            </a:r>
            <a:r>
              <a:rPr kumimoji="1" lang="en-US" altLang="ja-JP"/>
              <a:t>※</a:t>
            </a:r>
            <a:r>
              <a:rPr kumimoji="1" lang="ja-JP" altLang="en-US"/>
              <a:t>下方移動不可</a:t>
            </a:r>
          </a:p>
        </p:txBody>
      </p:sp>
    </p:spTree>
    <p:extLst>
      <p:ext uri="{BB962C8B-B14F-4D97-AF65-F5344CB8AC3E}">
        <p14:creationId xmlns:p14="http://schemas.microsoft.com/office/powerpoint/2010/main" val="749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③図表メ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0" y="720000"/>
            <a:ext cx="9144000" cy="453183"/>
          </a:xfrm>
          <a:prstGeom prst="rect">
            <a:avLst/>
          </a:prstGeom>
        </p:spPr>
        <p:txBody>
          <a:bodyPr vert="horz" wrap="square" lIns="360000" tIns="72000" rIns="288000" bIns="72000" rtlCol="0">
            <a:sp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図表タイトル（上部記載時）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これより上部への配置移動不可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688000"/>
            <a:ext cx="9144000" cy="416831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/>
            </a:lvl1pPr>
            <a:lvl2pPr algn="l">
              <a:lnSpc>
                <a:spcPct val="100000"/>
              </a:lnSpc>
              <a:defRPr/>
            </a:lvl2pPr>
            <a:lvl3pPr algn="l">
              <a:lnSpc>
                <a:spcPct val="100000"/>
              </a:lnSpc>
              <a:defRPr/>
            </a:lvl3pPr>
            <a:lvl4pPr algn="l">
              <a:lnSpc>
                <a:spcPct val="100000"/>
              </a:lnSpc>
              <a:defRPr/>
            </a:lvl4pPr>
            <a:lvl5pPr algn="l">
              <a:lnSpc>
                <a:spcPct val="100000"/>
              </a:lnSpc>
              <a:defRPr/>
            </a:lvl5pPr>
          </a:lstStyle>
          <a:p>
            <a:pPr lvl="0"/>
            <a:r>
              <a:rPr kumimoji="1" lang="ja-JP" altLang="en-US"/>
              <a:t>図表タイトル（下部記載時）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これより下方への配置不可</a:t>
            </a:r>
          </a:p>
        </p:txBody>
      </p:sp>
      <p:sp>
        <p:nvSpPr>
          <p:cNvPr id="8" name="テキスト プレースホルダー 2"/>
          <p:cNvSpPr>
            <a:spLocks noGrp="1"/>
          </p:cNvSpPr>
          <p:nvPr>
            <p:ph idx="15" hasCustomPrompt="1"/>
          </p:nvPr>
        </p:nvSpPr>
        <p:spPr>
          <a:xfrm>
            <a:off x="0" y="1080000"/>
            <a:ext cx="9144000" cy="4960438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</a:t>
            </a:r>
            <a:r>
              <a:rPr kumimoji="1" lang="en-US" altLang="ja-JP"/>
              <a:t>20</a:t>
            </a:r>
            <a:r>
              <a:rPr kumimoji="1" lang="ja-JP" altLang="en-US"/>
              <a:t>～</a:t>
            </a:r>
            <a:r>
              <a:rPr kumimoji="1" lang="en-US" altLang="ja-JP"/>
              <a:t>16pt</a:t>
            </a:r>
            <a:r>
              <a:rPr kumimoji="1" lang="ja-JP" altLang="en-US"/>
              <a:t>、</a:t>
            </a:r>
            <a:r>
              <a:rPr kumimoji="1" lang="en-US" altLang="ja-JP"/>
              <a:t>12pt(</a:t>
            </a:r>
            <a:r>
              <a:rPr kumimoji="1" lang="ja-JP" altLang="en-US"/>
              <a:t>←図表内に限る</a:t>
            </a:r>
            <a:r>
              <a:rPr kumimoji="1" lang="en-US" altLang="ja-JP"/>
              <a:t>)</a:t>
            </a:r>
            <a:r>
              <a:rPr kumimoji="1" lang="ja-JP" altLang="en-US"/>
              <a:t>推奨 　図表内使用テキストについては、フォント種類については</a:t>
            </a:r>
            <a:r>
              <a:rPr kumimoji="1" lang="en-US" altLang="ja-JP"/>
              <a:t>CIS</a:t>
            </a:r>
            <a:r>
              <a:rPr kumimoji="1" lang="ja-JP" altLang="en-US"/>
              <a:t>準拠。学会，業界ルールがある場合は外部ルール優先可。文字の大きさは可読性を考慮した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で記載下さい。　　　　　　　　　　　　　　　　　　　　■会場での視認性を考慮し、</a:t>
            </a:r>
            <a:r>
              <a:rPr kumimoji="1" lang="en-US" altLang="ja-JP"/>
              <a:t>1</a:t>
            </a:r>
            <a:r>
              <a:rPr kumimoji="1" lang="ja-JP" altLang="en-US"/>
              <a:t>ページ１コンテンツを心掛けてください。　　　　　　　　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　　　　　　　　　　　　　　　　　　　　　　　　　　　　　　　　　　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　</a:t>
            </a:r>
            <a:r>
              <a:rPr kumimoji="1" lang="en-US" altLang="ja-JP"/>
              <a:t>※</a:t>
            </a:r>
            <a:r>
              <a:rPr kumimoji="1" lang="ja-JP" altLang="en-US"/>
              <a:t>他資料からの</a:t>
            </a:r>
            <a:r>
              <a:rPr kumimoji="1" lang="en-US" altLang="ja-JP"/>
              <a:t>C&amp;P</a:t>
            </a:r>
            <a:r>
              <a:rPr kumimoji="1" lang="ja-JP" altLang="en-US"/>
              <a:t>，共同研究先等との共有資料等には強制しません。　　　　　　　　　　　　　　　　　　　　　　　</a:t>
            </a:r>
            <a:r>
              <a:rPr kumimoji="1" lang="en-US" altLang="ja-JP"/>
              <a:t>※</a:t>
            </a:r>
            <a:r>
              <a:rPr kumimoji="1" lang="ja-JP" altLang="en-US"/>
              <a:t>ロゴのアイソレーションを保持するため、本文，図表のフッターへのはみ出し不可。　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6268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/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</a:t>
            </a:r>
            <a:r>
              <a:rPr kumimoji="1" lang="en-US" altLang="ja-JP"/>
              <a:t>/25pt</a:t>
            </a:r>
            <a:r>
              <a:rPr kumimoji="1" lang="ja-JP" altLang="en-US"/>
              <a:t>推奨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0" y="6390000"/>
            <a:ext cx="989718" cy="360000"/>
          </a:xfrm>
          <a:prstGeom prst="rect">
            <a:avLst/>
          </a:prstGeom>
        </p:spPr>
        <p:txBody>
          <a:bodyPr vert="horz" lIns="91440" tIns="45720" rIns="108000" bIns="45720" rtlCol="0" anchor="t" anchorCtr="0"/>
          <a:lstStyle>
            <a:lvl1pPr algn="r">
              <a:defRPr sz="16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400800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/40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720000"/>
            <a:ext cx="9144000" cy="5310000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■本文テキスト</a:t>
            </a:r>
            <a:r>
              <a:rPr kumimoji="1" lang="en-US" altLang="ja-JP" dirty="0"/>
              <a:t>: </a:t>
            </a:r>
            <a:r>
              <a:rPr kumimoji="1" lang="ja-JP" altLang="en-US" dirty="0"/>
              <a:t>見出しタイトル</a:t>
            </a:r>
            <a:r>
              <a:rPr kumimoji="1" lang="en-US" altLang="ja-JP" dirty="0"/>
              <a:t>20pt /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迄推奨　　　　　　　　　　　　　図表内文字は含みませんが、フォントは</a:t>
            </a:r>
            <a:r>
              <a:rPr kumimoji="1" lang="en-US" altLang="ja-JP" dirty="0"/>
              <a:t>CIS</a:t>
            </a:r>
            <a:r>
              <a:rPr kumimoji="1" lang="ja-JP" altLang="en-US" dirty="0"/>
              <a:t>準拠、可読性を考慮した</a:t>
            </a:r>
            <a:r>
              <a:rPr kumimoji="1" lang="en-US" altLang="ja-JP" dirty="0" err="1"/>
              <a:t>pt</a:t>
            </a:r>
            <a:r>
              <a:rPr kumimoji="1" lang="ja-JP" altLang="en-US" dirty="0"/>
              <a:t>にして下さい。</a:t>
            </a:r>
            <a:r>
              <a:rPr kumimoji="1" lang="en-US" altLang="ja-JP" dirty="0"/>
              <a:t> </a:t>
            </a:r>
            <a:r>
              <a:rPr kumimoji="1" lang="ja-JP" altLang="en-US" dirty="0"/>
              <a:t>■使用フォント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</a:t>
            </a:r>
            <a:r>
              <a:rPr kumimoji="1" lang="ja-JP" altLang="en-US" dirty="0"/>
              <a:t>（原則半角カナは使わない） 　　　　　　　　　　　　　　　■使用色</a:t>
            </a:r>
            <a:r>
              <a:rPr kumimoji="1" lang="en-US" altLang="ja-JP" dirty="0"/>
              <a:t>: </a:t>
            </a:r>
            <a:r>
              <a:rPr kumimoji="1" lang="ja-JP" altLang="en-US" dirty="0"/>
              <a:t>本テンプレートのカラーパレット</a:t>
            </a:r>
            <a:r>
              <a:rPr kumimoji="1" lang="en-US" altLang="ja-JP" dirty="0"/>
              <a:t>(CIS</a:t>
            </a:r>
            <a:r>
              <a:rPr kumimoji="1" lang="ja-JP" altLang="en-US" dirty="0"/>
              <a:t>適用済</a:t>
            </a:r>
            <a:r>
              <a:rPr kumimoji="1" lang="en-US" altLang="ja-JP" dirty="0"/>
              <a:t>)</a:t>
            </a:r>
            <a:r>
              <a:rPr kumimoji="1" lang="ja-JP" altLang="en-US" dirty="0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見出し </a:t>
            </a:r>
            <a:r>
              <a:rPr kumimoji="1" lang="en-US" altLang="ja-JP" dirty="0"/>
              <a:t>/ </a:t>
            </a:r>
            <a:r>
              <a:rPr kumimoji="1" lang="ja-JP" altLang="en-US" dirty="0"/>
              <a:t>本文（←</a:t>
            </a:r>
            <a:r>
              <a:rPr kumimoji="1" lang="en-US" altLang="ja-JP" dirty="0"/>
              <a:t>20pt</a:t>
            </a:r>
            <a:r>
              <a:rPr kumimoji="1" lang="ja-JP" altLang="en-US" dirty="0"/>
              <a:t>）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）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591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773" r:id="rId12"/>
  </p:sldLayoutIdLst>
  <p:hf hdr="0" ftr="0" dt="0"/>
  <p:txStyles>
    <p:titleStyle>
      <a:lvl1pPr eaLnBrk="1" hangingPunct="1">
        <a:defRPr kumimoji="1" sz="2500" b="1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marR="0" indent="0" algn="l" defTabSz="91440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anose="05000000000000000000" pitchFamily="2" charset="2"/>
        <a:buNone/>
        <a:tabLst/>
        <a:defRPr kumimoji="1" sz="2000" baseline="0">
          <a:latin typeface="+mn-ea"/>
          <a:ea typeface="+mn-ea"/>
          <a:cs typeface="+mn-cs"/>
        </a:defRPr>
      </a:lvl1pPr>
      <a:lvl2pPr marL="432000" indent="0" eaLnBrk="1" hangingPunct="1">
        <a:spcAft>
          <a:spcPts val="200"/>
        </a:spcAft>
        <a:buFont typeface="Wingdings" panose="05000000000000000000" pitchFamily="2" charset="2"/>
        <a:buNone/>
        <a:defRPr kumimoji="1" sz="1800">
          <a:latin typeface="+mn-ea"/>
          <a:ea typeface="+mn-ea"/>
          <a:cs typeface="+mn-cs"/>
        </a:defRPr>
      </a:lvl2pPr>
      <a:lvl3pPr marL="1080000" indent="0" eaLnBrk="1" hangingPunct="1">
        <a:spcAft>
          <a:spcPts val="0"/>
        </a:spcAft>
        <a:buFont typeface="Wingdings" panose="05000000000000000000" pitchFamily="2" charset="2"/>
        <a:buNone/>
        <a:defRPr kumimoji="1" sz="1600">
          <a:latin typeface="+mn-ea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12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16"/>
            <a:ext cx="9144000" cy="353943"/>
          </a:xfrm>
          <a:prstGeom prst="rect">
            <a:avLst/>
          </a:prstGeom>
        </p:spPr>
        <p:txBody>
          <a:bodyPr vert="horz" wrap="none" lIns="36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37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2" y="6357649"/>
            <a:ext cx="989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365806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/8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9" y="6256809"/>
            <a:ext cx="1260000" cy="392892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2097358" y="6428097"/>
            <a:ext cx="57600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/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FACILITIES CORPORATION</a:t>
            </a:r>
            <a:r>
              <a:rPr lang="ja-JP" altLang="en-US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CORPORATE PLANNING DIVISION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097358" y="6574291"/>
            <a:ext cx="576000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DENSO </a:t>
            </a:r>
            <a:r>
              <a:rPr lang="en-US"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FACILITIES CORPORATION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828000"/>
            <a:ext cx="9144000" cy="5184000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本文タイトル</a:t>
            </a:r>
            <a:r>
              <a:rPr kumimoji="1" lang="en-US" altLang="ja-JP" dirty="0"/>
              <a:t>20pt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98049"/>
            <a:ext cx="1087192" cy="2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9Header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ChangeArrowheads="1"/>
          </p:cNvSpPr>
          <p:nvPr userDrawn="1"/>
        </p:nvSpPr>
        <p:spPr bwMode="gray">
          <a:xfrm>
            <a:off x="0" y="0"/>
            <a:ext cx="7668358" cy="6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65846" tIns="0" rIns="0" bIns="0" anchor="ctr"/>
          <a:lstStyle>
            <a:lvl1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2308">
              <a:solidFill>
                <a:srgbClr val="FFFFFF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1708" y="0"/>
            <a:ext cx="4934364" cy="58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8000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1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kumimoji="1" sz="2585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kumimoji="1" sz="221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kumimoji="1" sz="1846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kumimoji="1" sz="1477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0165"/>
            <a:ext cx="7772400" cy="114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3034"/>
            <a:ext cx="7772400" cy="411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4186"/>
            <a:ext cx="28956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349B80-E987-4746-95F1-E9793E6B50D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904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806%20&#12487;&#12510;&#12531;&#12489;&#22865;&#32004;&#12539;EMS&#12524;&#12509;&#12540;&#12488;&#25171;&#21512;&#12379;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901%20&#31070;&#26143;&#24037;&#26989;&#12849;%20&#30465;&#12456;&#12493;&#35211;&#12388;&#12369;&#38538;%20&#27963;&#21205;&#25171;&#21512;&#12379;&#35696;&#20107;&#37682;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78.png"/><Relationship Id="rId3" Type="http://schemas.openxmlformats.org/officeDocument/2006/relationships/image" Target="../media/image70.png"/><Relationship Id="rId7" Type="http://schemas.openxmlformats.org/officeDocument/2006/relationships/image" Target="../media/image73.emf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jpg"/><Relationship Id="rId11" Type="http://schemas.openxmlformats.org/officeDocument/2006/relationships/image" Target="../media/image76.png"/><Relationship Id="rId5" Type="http://schemas.openxmlformats.org/officeDocument/2006/relationships/image" Target="../media/image72.jpeg"/><Relationship Id="rId10" Type="http://schemas.microsoft.com/office/2007/relationships/hdphoto" Target="../media/hdphoto3.wdp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s://globaldenso.sharepoint.com/sites/jp000423/syoene/FaaS/Shinsei/SitePages/&#12507;&#12540;&#12512;.asp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90.png"/><Relationship Id="rId3" Type="http://schemas.openxmlformats.org/officeDocument/2006/relationships/image" Target="../media/image77.png"/><Relationship Id="rId7" Type="http://schemas.openxmlformats.org/officeDocument/2006/relationships/image" Target="../media/image70.png"/><Relationship Id="rId12" Type="http://schemas.openxmlformats.org/officeDocument/2006/relationships/image" Target="../media/image8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8.png"/><Relationship Id="rId11" Type="http://schemas.openxmlformats.org/officeDocument/2006/relationships/image" Target="../media/image66.png"/><Relationship Id="rId5" Type="http://schemas.microsoft.com/office/2007/relationships/hdphoto" Target="../media/hdphoto3.wdp"/><Relationship Id="rId10" Type="http://schemas.openxmlformats.org/officeDocument/2006/relationships/image" Target="../media/image69.png"/><Relationship Id="rId4" Type="http://schemas.openxmlformats.org/officeDocument/2006/relationships/image" Target="../media/image75.png"/><Relationship Id="rId9" Type="http://schemas.openxmlformats.org/officeDocument/2006/relationships/image" Target="../media/image7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.6.2.11\cm36\Constcom\01.workcom\08.&#12288;&#29872;&#22659;&#12539;&#12456;&#12493;&#12523;&#12462;&#12540;\&#12456;&#12493;&#12523;&#12462;&#12540;&#26045;&#35373;&#37096;&#20250;\&#65298;&#65296;&#65297;&#65303;&#24180;&#24230;\&#65298;&#65298;&#65294;&#65301;&#65325;&#20840;&#12390;&#39366;&#20351;&#12375;&#12383;&#30465;&#12456;&#12493;\&#30465;&#12456;&#12493;&#35386;&#26029;&#25903;&#25588;&#12484;&#12540;&#12523;&#26368;&#32066;&#29256;\&#30465;&#12456;&#12493;&#35386;&#26029;&#25903;&#25588;&#12484;&#12540;&#12523;.pptx#-1,1,PowerPoint &#12503;&#12524;&#12476;&#12531;&#12486;&#12540;&#12471;&#12519;&#12531;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05.png"/><Relationship Id="rId3" Type="http://schemas.openxmlformats.org/officeDocument/2006/relationships/image" Target="../media/image99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17" Type="http://schemas.openxmlformats.org/officeDocument/2006/relationships/image" Target="../media/image108.png"/><Relationship Id="rId2" Type="http://schemas.openxmlformats.org/officeDocument/2006/relationships/image" Target="../media/image98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02.png"/><Relationship Id="rId11" Type="http://schemas.openxmlformats.org/officeDocument/2006/relationships/image" Target="../media/image104.png"/><Relationship Id="rId5" Type="http://schemas.openxmlformats.org/officeDocument/2006/relationships/image" Target="../media/image101.png"/><Relationship Id="rId15" Type="http://schemas.microsoft.com/office/2007/relationships/hdphoto" Target="../media/hdphoto6.wdp"/><Relationship Id="rId10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microsoft.com/office/2007/relationships/hdphoto" Target="../media/hdphoto3.wdp"/><Relationship Id="rId1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4.png"/><Relationship Id="rId18" Type="http://schemas.openxmlformats.org/officeDocument/2006/relationships/image" Target="../media/image110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9.jpg"/><Relationship Id="rId12" Type="http://schemas.openxmlformats.org/officeDocument/2006/relationships/image" Target="../media/image113.png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17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72.jpeg"/><Relationship Id="rId11" Type="http://schemas.openxmlformats.org/officeDocument/2006/relationships/image" Target="../media/image112.png"/><Relationship Id="rId5" Type="http://schemas.openxmlformats.org/officeDocument/2006/relationships/image" Target="../media/image69.png"/><Relationship Id="rId15" Type="http://schemas.openxmlformats.org/officeDocument/2006/relationships/image" Target="../media/image116.jpeg"/><Relationship Id="rId10" Type="http://schemas.openxmlformats.org/officeDocument/2006/relationships/image" Target="../media/image74.emf"/><Relationship Id="rId19" Type="http://schemas.openxmlformats.org/officeDocument/2006/relationships/image" Target="../media/image118.emf"/><Relationship Id="rId4" Type="http://schemas.openxmlformats.org/officeDocument/2006/relationships/image" Target="../media/image70.png"/><Relationship Id="rId9" Type="http://schemas.openxmlformats.org/officeDocument/2006/relationships/image" Target="../media/image73.emf"/><Relationship Id="rId14" Type="http://schemas.openxmlformats.org/officeDocument/2006/relationships/image" Target="../media/image11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120.png"/><Relationship Id="rId3" Type="http://schemas.openxmlformats.org/officeDocument/2006/relationships/image" Target="../media/image70.png"/><Relationship Id="rId7" Type="http://schemas.openxmlformats.org/officeDocument/2006/relationships/image" Target="../media/image73.emf"/><Relationship Id="rId12" Type="http://schemas.openxmlformats.org/officeDocument/2006/relationships/image" Target="../media/image1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jpg"/><Relationship Id="rId11" Type="http://schemas.openxmlformats.org/officeDocument/2006/relationships/image" Target="../media/image76.png"/><Relationship Id="rId5" Type="http://schemas.openxmlformats.org/officeDocument/2006/relationships/image" Target="../media/image72.jpeg"/><Relationship Id="rId15" Type="http://schemas.openxmlformats.org/officeDocument/2006/relationships/image" Target="../media/image122.emf"/><Relationship Id="rId10" Type="http://schemas.microsoft.com/office/2007/relationships/hdphoto" Target="../media/hdphoto3.wdp"/><Relationship Id="rId4" Type="http://schemas.openxmlformats.org/officeDocument/2006/relationships/image" Target="../media/image69.png"/><Relationship Id="rId9" Type="http://schemas.openxmlformats.org/officeDocument/2006/relationships/image" Target="../media/image75.png"/><Relationship Id="rId1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9.jp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jp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microsoft.com/office/2007/relationships/hdphoto" Target="../media/hdphoto1.wdp"/><Relationship Id="rId18" Type="http://schemas.openxmlformats.org/officeDocument/2006/relationships/image" Target="../media/image59.jpeg"/><Relationship Id="rId3" Type="http://schemas.openxmlformats.org/officeDocument/2006/relationships/image" Target="../media/image45.png"/><Relationship Id="rId21" Type="http://schemas.openxmlformats.org/officeDocument/2006/relationships/image" Target="../media/image62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png"/><Relationship Id="rId11" Type="http://schemas.openxmlformats.org/officeDocument/2006/relationships/image" Target="../media/image53.jpeg"/><Relationship Id="rId24" Type="http://schemas.microsoft.com/office/2007/relationships/hdphoto" Target="../media/hdphoto2.wdp"/><Relationship Id="rId5" Type="http://schemas.openxmlformats.org/officeDocument/2006/relationships/image" Target="../media/image47.png"/><Relationship Id="rId15" Type="http://schemas.openxmlformats.org/officeDocument/2006/relationships/image" Target="../media/image56.jpeg"/><Relationship Id="rId23" Type="http://schemas.openxmlformats.org/officeDocument/2006/relationships/image" Target="../media/image64.png"/><Relationship Id="rId10" Type="http://schemas.openxmlformats.org/officeDocument/2006/relationships/image" Target="../media/image52.jpeg"/><Relationship Id="rId19" Type="http://schemas.openxmlformats.org/officeDocument/2006/relationships/image" Target="../media/image60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Relationship Id="rId22" Type="http://schemas.openxmlformats.org/officeDocument/2006/relationships/image" Target="../media/image6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0" y="2250000"/>
            <a:ext cx="9144000" cy="1260000"/>
          </a:xfrm>
        </p:spPr>
        <p:txBody>
          <a:bodyPr lIns="288000" rIns="0"/>
          <a:lstStyle/>
          <a:p>
            <a:r>
              <a:rPr kumimoji="1" lang="en-US" altLang="ja-JP" dirty="0"/>
              <a:t>2020</a:t>
            </a:r>
            <a:r>
              <a:rPr kumimoji="1" lang="ja-JP" altLang="en-US" dirty="0"/>
              <a:t>年</a:t>
            </a:r>
            <a:r>
              <a:rPr lang="en-US" altLang="ja-JP" dirty="0" smtClean="0"/>
              <a:t>11</a:t>
            </a:r>
            <a:r>
              <a:rPr lang="ja-JP" altLang="en-US" dirty="0" smtClean="0"/>
              <a:t>月</a:t>
            </a:r>
            <a:r>
              <a:rPr lang="en-US" altLang="ja-JP" dirty="0" smtClean="0"/>
              <a:t>13</a:t>
            </a:r>
            <a:r>
              <a:rPr lang="ja-JP" altLang="en-US" dirty="0" smtClean="0"/>
              <a:t>日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kumimoji="1" lang="ja-JP" altLang="en-US" dirty="0" smtClean="0"/>
              <a:t>省エネ・保全 </a:t>
            </a:r>
            <a:r>
              <a:rPr lang="ja-JP" altLang="en-US" dirty="0" smtClean="0"/>
              <a:t>管理強化の</a:t>
            </a:r>
            <a:r>
              <a:rPr kumimoji="1" lang="ja-JP" altLang="en-US" dirty="0" smtClean="0"/>
              <a:t>情報基盤の構築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5394323"/>
            <a:ext cx="6400800" cy="457837"/>
          </a:xfrm>
        </p:spPr>
        <p:txBody>
          <a:bodyPr/>
          <a:lstStyle/>
          <a:p>
            <a:r>
              <a:rPr kumimoji="1" lang="ja-JP" altLang="en-US" sz="1800" dirty="0">
                <a:latin typeface="+mn-ea"/>
              </a:rPr>
              <a:t>㈱デンソーファシリティーズ　省エネ</a:t>
            </a:r>
            <a:r>
              <a:rPr kumimoji="1" lang="en-US" altLang="ja-JP" sz="1800" dirty="0">
                <a:latin typeface="+mn-ea"/>
              </a:rPr>
              <a:t>IT</a:t>
            </a:r>
            <a:r>
              <a:rPr kumimoji="1" lang="ja-JP" altLang="en-US" sz="1800" dirty="0">
                <a:latin typeface="+mn-ea"/>
              </a:rPr>
              <a:t>ソリューション部</a:t>
            </a:r>
            <a:r>
              <a:rPr lang="en-US" altLang="ja-JP" sz="1800" dirty="0">
                <a:latin typeface="+mn-ea"/>
              </a:rPr>
              <a:t>   </a:t>
            </a:r>
            <a:r>
              <a:rPr lang="ja-JP" altLang="en-US" sz="1800" dirty="0">
                <a:latin typeface="+mn-ea"/>
              </a:rPr>
              <a:t>野々村</a:t>
            </a:r>
            <a:endParaRPr kumimoji="1" lang="ja-JP" altLang="en-US" sz="1800" dirty="0">
              <a:latin typeface="+mn-ea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3627566"/>
            <a:ext cx="6400800" cy="1188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kumimoji="1" lang="ja-JP" altLang="en-US" sz="2400" dirty="0" smtClean="0">
                <a:latin typeface="+mn-lt"/>
              </a:rPr>
              <a:t>①活動</a:t>
            </a:r>
            <a:r>
              <a:rPr kumimoji="1" lang="ja-JP" altLang="en-US" sz="2400" dirty="0">
                <a:latin typeface="+mn-lt"/>
              </a:rPr>
              <a:t>の御報告</a:t>
            </a:r>
            <a:endParaRPr kumimoji="1" lang="en-US" altLang="ja-JP" sz="2400" dirty="0">
              <a:latin typeface="+mn-lt"/>
            </a:endParaRP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ja-JP" altLang="en-US" sz="2400" dirty="0">
                <a:latin typeface="+mn-lt"/>
              </a:rPr>
              <a:t>②情報基盤構築に向けた お願い事項</a:t>
            </a:r>
            <a:endParaRPr kumimoji="1" lang="ja-JP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77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 rIns="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６、神星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　省エネの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大工程 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6" y="5562560"/>
            <a:ext cx="8742145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其々の専門性・特徴を相互に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理解し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、改善のネタ出し～実行・計画の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立案を支援 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⇒ 現場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改善加速</a:t>
            </a:r>
            <a:endParaRPr lang="ja-JP" altLang="en-US" sz="16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862570"/>
            <a:ext cx="8679891" cy="318924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38984"/>
              </p:ext>
            </p:extLst>
          </p:nvPr>
        </p:nvGraphicFramePr>
        <p:xfrm>
          <a:off x="229757" y="896414"/>
          <a:ext cx="8742144" cy="446342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317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取組事項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20</a:t>
                      </a:r>
                      <a:r>
                        <a:rPr lang="ja-JP" altLang="en-US" sz="1200" dirty="0"/>
                        <a:t>年度</a:t>
                      </a:r>
                      <a:endParaRPr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ja-JP" altLang="en-US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21</a:t>
                      </a:r>
                      <a:r>
                        <a:rPr lang="ja-JP" altLang="en-US" sz="1200" dirty="0"/>
                        <a:t>年度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200" b="1" dirty="0">
                          <a:latin typeface="+mn-lt"/>
                          <a:ea typeface="+mn-ea"/>
                        </a:rPr>
                        <a:t>備考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97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7</a:t>
                      </a:r>
                      <a:r>
                        <a:rPr lang="en-US" altLang="ja-JP" sz="1200" b="1" baseline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 8  9  10  11  12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1  2  3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4    6    9    12    3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定例会議周期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回／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3W</a:t>
                      </a:r>
                      <a:endParaRPr kumimoji="1" lang="ja-JP" altLang="en-US" sz="11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都　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196879"/>
                  </a:ext>
                </a:extLst>
              </a:tr>
              <a:tr h="495300"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ＥＭＳ導入に伴う管理改善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9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現場診断からの付帯設備改善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上郷・鳳来工場 水平展開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省エネ改善次年度計画の立案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EMS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データ分析の人材育成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－</a:t>
                      </a:r>
                      <a:endParaRPr kumimoji="1" lang="en-US" altLang="ja-JP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管理改善含</a:t>
                      </a:r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</a:t>
                      </a:r>
                      <a:endParaRPr kumimoji="1"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空圧機整備の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CD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提案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(CBM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96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情報基盤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情報連携　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kern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88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施設ポータルサイトの活用検討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直線矢印コネクタ 13"/>
          <p:cNvCxnSpPr>
            <a:cxnSpLocks/>
          </p:cNvCxnSpPr>
          <p:nvPr/>
        </p:nvCxnSpPr>
        <p:spPr>
          <a:xfrm>
            <a:off x="3357154" y="1912793"/>
            <a:ext cx="1319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493623" y="2865093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cxnSpLocks/>
          </p:cNvCxnSpPr>
          <p:nvPr/>
        </p:nvCxnSpPr>
        <p:spPr>
          <a:xfrm>
            <a:off x="4493623" y="2388799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cxnSpLocks/>
          </p:cNvCxnSpPr>
          <p:nvPr/>
        </p:nvCxnSpPr>
        <p:spPr>
          <a:xfrm>
            <a:off x="3357154" y="2067045"/>
            <a:ext cx="1045029" cy="0"/>
          </a:xfrm>
          <a:prstGeom prst="straightConnector1">
            <a:avLst/>
          </a:prstGeom>
          <a:ln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cxnSpLocks/>
          </p:cNvCxnSpPr>
          <p:nvPr/>
        </p:nvCxnSpPr>
        <p:spPr>
          <a:xfrm>
            <a:off x="6008914" y="3802784"/>
            <a:ext cx="208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cxnSpLocks/>
          </p:cNvCxnSpPr>
          <p:nvPr/>
        </p:nvCxnSpPr>
        <p:spPr>
          <a:xfrm>
            <a:off x="4742297" y="4702746"/>
            <a:ext cx="60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187606" y="4310526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保全計画の立案と共有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569701" y="4751784"/>
            <a:ext cx="102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共有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19828" y="1868063"/>
            <a:ext cx="497348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3" name="直線矢印コネクタ 42"/>
          <p:cNvCxnSpPr>
            <a:cxnSpLocks/>
          </p:cNvCxnSpPr>
          <p:nvPr/>
        </p:nvCxnSpPr>
        <p:spPr>
          <a:xfrm>
            <a:off x="5381897" y="4234447"/>
            <a:ext cx="744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>
            <a:off x="2463885" y="1124209"/>
            <a:ext cx="37075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63885" y="1280964"/>
            <a:ext cx="370755" cy="0"/>
          </a:xfrm>
          <a:prstGeom prst="straightConnector1">
            <a:avLst/>
          </a:prstGeom>
          <a:ln w="635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800626" y="1032648"/>
            <a:ext cx="62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・・・計画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・・・実績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CBB2AC2-F653-4B8B-824F-159609AD640A}"/>
              </a:ext>
            </a:extLst>
          </p:cNvPr>
          <p:cNvSpPr txBox="1"/>
          <p:nvPr/>
        </p:nvSpPr>
        <p:spPr>
          <a:xfrm>
            <a:off x="6466075" y="1860824"/>
            <a:ext cx="711582" cy="1283519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改善実行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7435516" y="3292644"/>
            <a:ext cx="660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00619B9-CB5D-427A-A79E-B71D914895CE}"/>
              </a:ext>
            </a:extLst>
          </p:cNvPr>
          <p:cNvCxnSpPr>
            <a:cxnSpLocks/>
          </p:cNvCxnSpPr>
          <p:nvPr/>
        </p:nvCxnSpPr>
        <p:spPr>
          <a:xfrm>
            <a:off x="6212877" y="4282573"/>
            <a:ext cx="1292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2D80B93-5849-4B98-9B16-81134488BAB8}"/>
              </a:ext>
            </a:extLst>
          </p:cNvPr>
          <p:cNvSpPr txBox="1"/>
          <p:nvPr/>
        </p:nvSpPr>
        <p:spPr>
          <a:xfrm>
            <a:off x="5351333" y="4265312"/>
            <a:ext cx="80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効率見える化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9BD7B07-D9AB-422E-8720-B3F1DF16DE6F}"/>
              </a:ext>
            </a:extLst>
          </p:cNvPr>
          <p:cNvCxnSpPr>
            <a:cxnSpLocks/>
          </p:cNvCxnSpPr>
          <p:nvPr/>
        </p:nvCxnSpPr>
        <p:spPr>
          <a:xfrm>
            <a:off x="5371080" y="5090393"/>
            <a:ext cx="2123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EC899F-3FB4-46CD-B7C7-7DBE823F0719}"/>
              </a:ext>
            </a:extLst>
          </p:cNvPr>
          <p:cNvSpPr txBox="1"/>
          <p:nvPr/>
        </p:nvSpPr>
        <p:spPr>
          <a:xfrm>
            <a:off x="5389627" y="5130534"/>
            <a:ext cx="2152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省エネ改善計画・保全計画の見える</a:t>
            </a:r>
            <a:r>
              <a:rPr kumimoji="1" lang="ja-JP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化・共有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77806" y="1874553"/>
            <a:ext cx="497348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81059" y="2306941"/>
            <a:ext cx="1461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広美１・２の現場調査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上郷・鳳来の現場調査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3952" y="2113984"/>
            <a:ext cx="1994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【11/22</a:t>
            </a:r>
            <a:r>
              <a:rPr lang="ja-JP" altLang="en-US" sz="1000" b="1" dirty="0" err="1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上郷・鳳来日程調整</a:t>
            </a: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5351333" y="3318770"/>
            <a:ext cx="861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324053" y="1848280"/>
            <a:ext cx="306512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85233" y="1848280"/>
            <a:ext cx="312050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22884" y="3827235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認識合せ・内容検討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81999" y="3315882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293727" y="3278196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file" highlightClick="1"/>
          </p:cNvPr>
          <p:cNvSpPr/>
          <p:nvPr/>
        </p:nvSpPr>
        <p:spPr>
          <a:xfrm>
            <a:off x="3638203" y="139183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動作設定ボタン: 進む/次へ 50">
            <a:hlinkClick r:id="rId4" action="ppaction://hlinkfile" highlightClick="1"/>
          </p:cNvPr>
          <p:cNvSpPr/>
          <p:nvPr/>
        </p:nvSpPr>
        <p:spPr>
          <a:xfrm>
            <a:off x="3962377" y="139183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5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0"/>
            <a:ext cx="4226171" cy="51354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5537" y="3170597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67349" y="2627525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3965" y="2383635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 anchor="ctr"/>
          <a:lstStyle/>
          <a:p>
            <a:pPr algn="l"/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７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EMS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活用した事例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412402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空圧機整備の</a:t>
            </a: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CBM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化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案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低減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10132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69985"/>
              </p:ext>
            </p:extLst>
          </p:nvPr>
        </p:nvGraphicFramePr>
        <p:xfrm>
          <a:off x="5767349" y="1974854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49456" y="2147401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0376" y="1632286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1588" y="1636173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3966" y="2157166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88085" y="3018500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463089" y="1385948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1820" y="2029386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07218" y="2245557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4152" y="2503415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210194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67349" y="2949758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38154" y="2837920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6788179" y="3742249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05490" y="3716884"/>
            <a:ext cx="183851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5419718" y="2798873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59376" y="2717381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4285564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計画の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036"/>
          <a:stretch/>
        </p:blipFill>
        <p:spPr>
          <a:xfrm>
            <a:off x="5398749" y="4717927"/>
            <a:ext cx="2066620" cy="10917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5" name="正方形/長方形 74"/>
          <p:cNvSpPr/>
          <p:nvPr/>
        </p:nvSpPr>
        <p:spPr>
          <a:xfrm>
            <a:off x="298096" y="962761"/>
            <a:ext cx="4304194" cy="51332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診断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効率的な着眼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424314"/>
            <a:ext cx="997578" cy="997578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1513881" y="1642448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09113" y="1301203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53" y="1385670"/>
            <a:ext cx="490578" cy="858510"/>
          </a:xfrm>
          <a:prstGeom prst="rect">
            <a:avLst/>
          </a:prstGeom>
        </p:spPr>
      </p:pic>
      <p:sp>
        <p:nvSpPr>
          <p:cNvPr id="90" name="正方形/長方形 89"/>
          <p:cNvSpPr/>
          <p:nvPr/>
        </p:nvSpPr>
        <p:spPr>
          <a:xfrm>
            <a:off x="7526317" y="4938025"/>
            <a:ext cx="133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・設備台帳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・月度</a:t>
            </a:r>
            <a:r>
              <a:rPr lang="ja-JP" altLang="en-US" sz="12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</a:t>
            </a:r>
            <a:endParaRPr lang="en-US" altLang="ja-JP" sz="12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・長期整備予算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6097406" y="2042053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46650" y="2357065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78746" y="2253753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38967" y="2530576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8" name="正方形/長方形 97"/>
          <p:cNvSpPr/>
          <p:nvPr/>
        </p:nvSpPr>
        <p:spPr>
          <a:xfrm>
            <a:off x="2816421" y="1064202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レポート作成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9" name="正方形/長方形 98"/>
          <p:cNvSpPr/>
          <p:nvPr/>
        </p:nvSpPr>
        <p:spPr>
          <a:xfrm>
            <a:off x="422210" y="2618371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エネルギー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(2)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非稼働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受電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⇒改善の着眼ポイント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をレポート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</a:t>
            </a:r>
            <a:r>
              <a:rPr lang="ja-JP" altLang="en-US" sz="1400" b="1" u="sng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共有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基</a:t>
            </a:r>
            <a:r>
              <a:rPr lang="ja-JP" altLang="en-US" sz="1400" b="1" u="sng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に関係者で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進め方を検討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0336" y="4930797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巡回 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効果試算・工事仕様まとめ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（２）改善案のまとめ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08671" y="3207039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2462" y="3215782"/>
            <a:ext cx="161449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340922" y="3400494"/>
            <a:ext cx="156154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644767" y="3775554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139251" y="2028462"/>
            <a:ext cx="973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メール送付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1135107" y="1402176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ﾃﾞｰﾀ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4067" y="1049562"/>
            <a:ext cx="4632875" cy="4799968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7"/>
          <a:srcRect l="7312" t="6139" r="4153" b="50862"/>
          <a:stretch/>
        </p:blipFill>
        <p:spPr>
          <a:xfrm>
            <a:off x="2199221" y="1311204"/>
            <a:ext cx="2350855" cy="11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②情報基盤構築に向けた お願い事項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31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311736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1) 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省エネ改善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(EMS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81" y="3139239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801690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02819" y="5772133"/>
            <a:ext cx="4113864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端末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EMS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と繋ぐ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151757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68359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83459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935467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73300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5899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94107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/>
          <p:nvPr/>
        </p:nvCxnSpPr>
        <p:spPr>
          <a:xfrm flipV="1">
            <a:off x="2557709" y="3967249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94251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228392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82583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54764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716411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900531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09329" y="265888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6778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64688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42228" y="19246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08065" y="28162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68019" y="3576131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59815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078457" y="2288694"/>
            <a:ext cx="272620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204558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652118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98255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844704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srgbClr val="000000"/>
                </a:solidFill>
                <a:latin typeface="Meiryo UI"/>
                <a:ea typeface="Meiryo UI"/>
              </a:rPr>
              <a:t>2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746572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9147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60268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410439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795241" y="215728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801248" y="376054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23402" y="2207991"/>
            <a:ext cx="315720" cy="151146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ja-JP" altLang="en-US" sz="1400" b="1" i="0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400" b="1" i="0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902965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923146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627954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13907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95401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94107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6237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412413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400210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40620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54334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512761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453813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19287" y="820124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4675397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4711560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lang="ja-JP" altLang="en-US" sz="1800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省エネ・保全計画共有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32" name="タイトル 1"/>
          <p:cNvSpPr txBox="1">
            <a:spLocks/>
          </p:cNvSpPr>
          <p:nvPr/>
        </p:nvSpPr>
        <p:spPr>
          <a:xfrm>
            <a:off x="4737010" y="5772133"/>
            <a:ext cx="4170981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(Web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サイト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を共有</a:t>
            </a:r>
            <a:endParaRPr kumimoji="1" lang="en-US" altLang="ja-JP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7560" y="4330070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5012393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5680713" y="4989694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0849" y="1372479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484520" y="1080878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6190487" y="4148044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6902961" y="2180166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003" y="2405524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94458" y="2429610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3301413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5579513" y="4380139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b="1" kern="0" dirty="0" smtClean="0">
                  <a:solidFill>
                    <a:sysClr val="windowText" lastClr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省ｴﾈ・設備</a:t>
              </a: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039429" y="1816095"/>
            <a:ext cx="0" cy="138436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1936729" y="20421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情報の共有</a:t>
            </a:r>
            <a:endParaRPr kumimoji="1" lang="ja-JP" altLang="en-US" sz="1400" b="1" i="0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984611" y="540258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680713" y="540518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5215" y="3350122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77486" y="346642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2816246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188985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624897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7753496" y="4148044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203802" y="2550194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296159" y="329784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416" y="1601934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073" y="1601934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6901126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5975024" y="2179022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5975985" y="1960098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8624" y="1151257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292" y="1338866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7388761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7245600" y="186680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6417150" y="1870422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7679850" y="1705734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7676330" y="3842769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288172" y="2207992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7175494" y="26268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情報の連携</a:t>
            </a:r>
            <a:endParaRPr lang="en-US" altLang="ja-JP" sz="1400" b="1" kern="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556396" y="1691346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設備台帳・計画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84" y="4247157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2637" y="3842769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8550778" y="2160628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8453965" y="2351202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5750137" y="2187799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5754372" y="2369212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5693817" y="3898481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5693817" y="3898481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294264" y="4424496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u="sng" kern="0" noProof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整備・</a:t>
            </a:r>
            <a:r>
              <a:rPr lang="ja-JP" altLang="en-US" sz="1200" b="1" u="sng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5584033" y="4500212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723692" y="2251034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5266588" y="2539397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170415" y="2844372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77" y="2169849"/>
            <a:ext cx="324778" cy="568361"/>
          </a:xfrm>
          <a:prstGeom prst="rect">
            <a:avLst/>
          </a:prstGeom>
        </p:spPr>
      </p:pic>
      <p:cxnSp>
        <p:nvCxnSpPr>
          <p:cNvPr id="266" name="直線矢印コネクタ 265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95241" y="2153012"/>
            <a:ext cx="0" cy="1615347"/>
          </a:xfrm>
          <a:prstGeom prst="straightConnector1">
            <a:avLst/>
          </a:prstGeom>
          <a:ln>
            <a:solidFill>
              <a:srgbClr val="DC003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タイトル 1"/>
          <p:cNvSpPr txBox="1">
            <a:spLocks/>
          </p:cNvSpPr>
          <p:nvPr/>
        </p:nvSpPr>
        <p:spPr>
          <a:xfrm>
            <a:off x="7682290" y="6080232"/>
            <a:ext cx="1095994" cy="14193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省エネ・保全分野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31" name="正方形/長方形 130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5361688" y="1058873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</a:t>
            </a:r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ツール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7808022" y="4324472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現場データ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2498935" y="3919131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現場データ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24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施設ポータルサイトの活用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＋ 施設ポータルサイトの活用により</a:t>
            </a:r>
            <a:r>
              <a:rPr lang="ja-JP" altLang="en-US" sz="1600" b="1" dirty="0" err="1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</a:t>
            </a:r>
            <a:r>
              <a: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&amp;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管理＋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の効率化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5" y="634561"/>
            <a:ext cx="879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施設業務の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サイト利用 ⇒ 予め容易してある施設専門分野の管理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ツール</a:t>
            </a:r>
            <a:r>
              <a:rPr lang="ja-JP" altLang="en-US" sz="16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で管理強化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4030" y="5344141"/>
            <a:ext cx="357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＊本紙図等は、参考にて説明用のみに掲載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164575" y="6024602"/>
            <a:ext cx="2174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＊随時、機能追加を検討中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9422" b="5421"/>
          <a:stretch/>
        </p:blipFill>
        <p:spPr>
          <a:xfrm>
            <a:off x="338897" y="1038269"/>
            <a:ext cx="8404043" cy="40236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動作設定ボタン: 進む/次へ 1">
            <a:hlinkClick r:id="rId4" highlightClick="1"/>
          </p:cNvPr>
          <p:cNvSpPr/>
          <p:nvPr/>
        </p:nvSpPr>
        <p:spPr>
          <a:xfrm>
            <a:off x="3189514" y="1744355"/>
            <a:ext cx="274320" cy="16400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/>
          <a:srcRect t="9662" b="5391"/>
          <a:stretch/>
        </p:blipFill>
        <p:spPr>
          <a:xfrm>
            <a:off x="4654422" y="1603040"/>
            <a:ext cx="4088518" cy="1952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/>
          <a:srcRect t="9394" b="5059"/>
          <a:stretch/>
        </p:blipFill>
        <p:spPr>
          <a:xfrm>
            <a:off x="4654423" y="3620820"/>
            <a:ext cx="4088518" cy="19664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現場で発掘した改善ネタを蓄積し優先度付け ⇒</a:t>
            </a: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683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770" t="4290" r="222" b="866"/>
          <a:stretch/>
        </p:blipFill>
        <p:spPr>
          <a:xfrm>
            <a:off x="496049" y="1081924"/>
            <a:ext cx="8125097" cy="437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3516" t="28081" r="53715" b="19597"/>
          <a:stretch/>
        </p:blipFill>
        <p:spPr>
          <a:xfrm>
            <a:off x="6405430" y="3916727"/>
            <a:ext cx="2335597" cy="1606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省エネ目標に対する改善案件の積上げと実績管理 ⇒ 短中期での省エネ目途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立てが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5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８、情報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基盤構築に向けた お願い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事項 まとめ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15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1"/>
          </p:nvPr>
        </p:nvSpPr>
        <p:spPr>
          <a:xfrm>
            <a:off x="0" y="972457"/>
            <a:ext cx="9144000" cy="4760686"/>
          </a:xfrm>
        </p:spPr>
        <p:txBody>
          <a:bodyPr/>
          <a:lstStyle/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一緒に開発をすすめさせてください。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両社で情報交換できる体制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具体的には以下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をファシリティーズから閲覧できるよう 神星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の申請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省エネ・保全分野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御社向け開発のご協力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</a:pPr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(a)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御社資料と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FS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資料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の融合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(Excel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ファイル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</a:pP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(b)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試行改善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省エネ改善年間計画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省エネ改善中期計画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保全年間計画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保全中長期計画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203474" y="6412506"/>
            <a:ext cx="6854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256288" y="1429762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0249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現在の必要投資を明らかにして、投資平準化・管理水準の見直しを検討 ⇒</a:t>
            </a:r>
            <a:r>
              <a:rPr kumimoji="1" lang="ja-JP" altLang="en-US" sz="15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最適な方策を実施</a:t>
            </a: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設備寿命の見定めと保全コスト＋更新費の定量化 ⇒ 方策毎の</a:t>
            </a:r>
            <a:r>
              <a:rPr lang="en-US" altLang="ja-JP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比較が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6287" y="1084289"/>
            <a:ext cx="251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保全費低減事例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603797" y="1429762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03796" y="1084289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15942" y="1498813"/>
            <a:ext cx="277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例）監視システムの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 30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年想定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32313"/>
              </p:ext>
            </p:extLst>
          </p:nvPr>
        </p:nvGraphicFramePr>
        <p:xfrm>
          <a:off x="426089" y="4464483"/>
          <a:ext cx="3848856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課 題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方　策　例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低減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内製保全化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20730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構成機器の汎用品化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7" y="2020217"/>
            <a:ext cx="3320783" cy="2128171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732339" y="1490917"/>
            <a:ext cx="375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例）維持管理水準を調整した健全性推移イメージ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3465A51-1DAA-462D-86DA-772128AF5BD3}"/>
              </a:ext>
            </a:extLst>
          </p:cNvPr>
          <p:cNvSpPr txBox="1"/>
          <p:nvPr/>
        </p:nvSpPr>
        <p:spPr>
          <a:xfrm>
            <a:off x="1312686" y="1943666"/>
            <a:ext cx="2778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メーカ製専門システムでのメーカ保全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5AFCE81-9E13-4818-A68F-7F66392E065E}"/>
              </a:ext>
            </a:extLst>
          </p:cNvPr>
          <p:cNvSpPr txBox="1"/>
          <p:nvPr/>
        </p:nvSpPr>
        <p:spPr>
          <a:xfrm>
            <a:off x="1337537" y="3498724"/>
            <a:ext cx="23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汎用品化更新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でのユーザ保全化</a:t>
            </a:r>
          </a:p>
        </p:txBody>
      </p:sp>
      <p:sp>
        <p:nvSpPr>
          <p:cNvPr id="95" name="矢印: 下 94">
            <a:extLst>
              <a:ext uri="{FF2B5EF4-FFF2-40B4-BE49-F238E27FC236}">
                <a16:creationId xmlns:a16="http://schemas.microsoft.com/office/drawing/2014/main" id="{2DAB5202-A3E4-4E77-95B8-697D51C15DC6}"/>
              </a:ext>
            </a:extLst>
          </p:cNvPr>
          <p:cNvSpPr/>
          <p:nvPr/>
        </p:nvSpPr>
        <p:spPr>
          <a:xfrm>
            <a:off x="1426516" y="2213908"/>
            <a:ext cx="211069" cy="1245514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DC0032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CEF945E-416D-4A47-AB94-1292617EAB14}"/>
              </a:ext>
            </a:extLst>
          </p:cNvPr>
          <p:cNvSpPr txBox="1"/>
          <p:nvPr/>
        </p:nvSpPr>
        <p:spPr>
          <a:xfrm>
            <a:off x="1403342" y="2736085"/>
            <a:ext cx="184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必要機能の見極め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7B89742-04CB-4397-B7C2-D9E31EAF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22" y="1868085"/>
            <a:ext cx="3692622" cy="190384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l="1145" t="34661" r="1591" b="7312"/>
          <a:stretch/>
        </p:blipFill>
        <p:spPr>
          <a:xfrm>
            <a:off x="4691923" y="4082966"/>
            <a:ext cx="4096074" cy="1345324"/>
          </a:xfrm>
          <a:prstGeom prst="rect">
            <a:avLst/>
          </a:prstGeom>
        </p:spPr>
      </p:pic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583044" y="3771930"/>
            <a:ext cx="205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保全計画画面イメージ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他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17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805" t="16567" r="28917" b="11473"/>
          <a:stretch/>
        </p:blipFill>
        <p:spPr>
          <a:xfrm>
            <a:off x="115679" y="729458"/>
            <a:ext cx="8863644" cy="5102685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15" t="16808" r="19178" b="11942"/>
          <a:stretch/>
        </p:blipFill>
        <p:spPr>
          <a:xfrm>
            <a:off x="4547501" y="4031785"/>
            <a:ext cx="4511826" cy="23258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２、神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168711" y="997109"/>
            <a:ext cx="8720230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204874" y="655454"/>
            <a:ext cx="7023240" cy="29932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手続き・対応　　　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申請・施設ポータルサイト　⇒　利用コスト不要</a:t>
            </a:r>
            <a:endParaRPr lang="en-US" altLang="ja-JP" sz="1800" kern="0" noProof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74" y="4529549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2" y="5211872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1174027" y="5189173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163" y="1571958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1977834" y="1280357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1683801" y="4347523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2396275" y="2379645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1317" y="2605003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1887772" y="2629089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174027" y="3500892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1072827" y="4579618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省ｴﾈ・設備担当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77925" y="560206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74027" y="5604666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8529" y="3549601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1870800" y="3665904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174027" y="3015725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1682299" y="4347523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2118211" y="4347523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3246810" y="4347523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697116" y="274967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789473" y="3497326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5730" y="1801413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8387" y="1801413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2394440" y="2137285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1468338" y="2378501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1469299" y="2159577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938" y="1350736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06" y="1538345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2882075" y="2137285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738914" y="2066286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910464" y="206990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3173164" y="1905213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3169644" y="4042248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781486" y="2407471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2668808" y="2826283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情報の連携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9710" y="1890825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設備台帳・計画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98" y="4446636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5951" y="4042248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4044092" y="2360107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3947279" y="2550681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1243451" y="2387278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1247686" y="2568691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1187131" y="4097960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1187131" y="4097960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-212422" y="4623975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整備・</a:t>
            </a: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1077347" y="4699691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217006" y="2450513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59902" y="2738876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663729" y="3043851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1" y="2369328"/>
            <a:ext cx="324778" cy="56836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2294" y="2404403"/>
            <a:ext cx="3590848" cy="18195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角丸四角形 7"/>
          <p:cNvSpPr/>
          <p:nvPr/>
        </p:nvSpPr>
        <p:spPr>
          <a:xfrm>
            <a:off x="1972208" y="2503809"/>
            <a:ext cx="648318" cy="1741769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18889" y="2200970"/>
            <a:ext cx="101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繋ぐ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3" name="角丸四角形 132"/>
          <p:cNvSpPr/>
          <p:nvPr/>
        </p:nvSpPr>
        <p:spPr>
          <a:xfrm>
            <a:off x="940231" y="1488401"/>
            <a:ext cx="1006706" cy="84619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802173" y="1156011"/>
            <a:ext cx="123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閲覧・編集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4679576" y="1337988"/>
            <a:ext cx="0" cy="45344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4846808" y="1063064"/>
            <a:ext cx="25269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【EMS】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・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lang="en-US" altLang="ja-JP" sz="1400" b="1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</a:t>
            </a:r>
            <a:r>
              <a:rPr kumimoji="1" lang="ja-JP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・神星工業㈱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en-US" altLang="ja-JP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申請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169452" y="1048676"/>
            <a:ext cx="30690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・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lang="en-US" altLang="ja-JP" sz="1400" b="1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</a:t>
            </a:r>
            <a:r>
              <a:rPr kumimoji="1" lang="ja-JP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サイトにユーザ登録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・神星工業㈱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en-US" altLang="ja-JP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O365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の利用確認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 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統合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AD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連携の確認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3"/>
          <a:srcRect l="3115" t="20760" r="25704" b="14419"/>
          <a:stretch/>
        </p:blipFill>
        <p:spPr>
          <a:xfrm>
            <a:off x="4954421" y="4263449"/>
            <a:ext cx="3568721" cy="18271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1" name="正方形/長方形 140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3481827" y="4508966"/>
            <a:ext cx="123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現場情報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3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①活動</a:t>
            </a:r>
            <a:r>
              <a:rPr lang="ja-JP" altLang="en-US" dirty="0"/>
              <a:t>の御報告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5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省エネ改善・保全の計画統合によるレベルアップ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設備寿命期間を見定めた整備・省エネ投資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 延命化保全・高効率化更新による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ムダの無い投資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416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計画統合した管理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方法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173199" y="1326755"/>
            <a:ext cx="2159000" cy="316864"/>
          </a:xfrm>
          <a:prstGeom prst="chevron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99" y="1982512"/>
            <a:ext cx="6929525" cy="991335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27" y="3208204"/>
            <a:ext cx="1390943" cy="834566"/>
          </a:xfrm>
          <a:prstGeom prst="rect">
            <a:avLst/>
          </a:prstGeom>
        </p:spPr>
      </p:pic>
      <p:grpSp>
        <p:nvGrpSpPr>
          <p:cNvPr id="81" name="グループ化 80"/>
          <p:cNvGrpSpPr/>
          <p:nvPr/>
        </p:nvGrpSpPr>
        <p:grpSpPr>
          <a:xfrm>
            <a:off x="2033197" y="2461854"/>
            <a:ext cx="5981655" cy="777301"/>
            <a:chOff x="2198297" y="2461854"/>
            <a:chExt cx="5981655" cy="77730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8297" y="2461854"/>
              <a:ext cx="5981655" cy="553216"/>
            </a:xfrm>
            <a:prstGeom prst="rect">
              <a:avLst/>
            </a:prstGeom>
          </p:spPr>
        </p:pic>
        <p:cxnSp>
          <p:nvCxnSpPr>
            <p:cNvPr id="103" name="カギ線コネクタ 74"/>
            <p:cNvCxnSpPr/>
            <p:nvPr/>
          </p:nvCxnSpPr>
          <p:spPr>
            <a:xfrm>
              <a:off x="4052673" y="2897624"/>
              <a:ext cx="1" cy="341531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</p:grpSp>
      <p:pic>
        <p:nvPicPr>
          <p:cNvPr id="26" name="図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799" y="4266822"/>
            <a:ext cx="6929525" cy="992037"/>
          </a:xfrm>
          <a:prstGeom prst="rect">
            <a:avLst/>
          </a:prstGeom>
        </p:spPr>
      </p:pic>
      <p:grpSp>
        <p:nvGrpSpPr>
          <p:cNvPr id="79" name="グループ化 78"/>
          <p:cNvGrpSpPr/>
          <p:nvPr/>
        </p:nvGrpSpPr>
        <p:grpSpPr>
          <a:xfrm>
            <a:off x="2004850" y="3956402"/>
            <a:ext cx="6046445" cy="1345093"/>
            <a:chOff x="2169950" y="3956402"/>
            <a:chExt cx="6046445" cy="1345093"/>
          </a:xfrm>
        </p:grpSpPr>
        <p:cxnSp>
          <p:nvCxnSpPr>
            <p:cNvPr id="105" name="カギ線コネクタ 74"/>
            <p:cNvCxnSpPr/>
            <p:nvPr/>
          </p:nvCxnSpPr>
          <p:spPr>
            <a:xfrm flipV="1">
              <a:off x="4052672" y="3956402"/>
              <a:ext cx="1" cy="310483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9950" y="4741455"/>
              <a:ext cx="6046445" cy="560040"/>
            </a:xfrm>
            <a:prstGeom prst="rect">
              <a:avLst/>
            </a:prstGeom>
          </p:spPr>
        </p:pic>
      </p:grpSp>
      <p:sp>
        <p:nvSpPr>
          <p:cNvPr id="106" name="テキスト ボックス 105"/>
          <p:cNvSpPr txBox="1"/>
          <p:nvPr/>
        </p:nvSpPr>
        <p:spPr>
          <a:xfrm>
            <a:off x="3537661" y="1317155"/>
            <a:ext cx="2364798" cy="304609"/>
          </a:xfrm>
          <a:prstGeom prst="chevron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704029" y="1314112"/>
            <a:ext cx="1568258" cy="313659"/>
          </a:xfrm>
          <a:prstGeom prst="homePlate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設備の台帳化</a:t>
            </a:r>
          </a:p>
        </p:txBody>
      </p:sp>
      <p:sp>
        <p:nvSpPr>
          <p:cNvPr id="110" name="山形 109"/>
          <p:cNvSpPr/>
          <p:nvPr/>
        </p:nvSpPr>
        <p:spPr>
          <a:xfrm>
            <a:off x="3246319" y="1314539"/>
            <a:ext cx="314457" cy="300608"/>
          </a:xfrm>
          <a:prstGeom prst="chevr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山形 110"/>
          <p:cNvSpPr/>
          <p:nvPr/>
        </p:nvSpPr>
        <p:spPr>
          <a:xfrm>
            <a:off x="5874523" y="1328075"/>
            <a:ext cx="314457" cy="300608"/>
          </a:xfrm>
          <a:prstGeom prst="chevron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553885" y="1283646"/>
            <a:ext cx="109843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</a:p>
        </p:txBody>
      </p:sp>
      <p:grpSp>
        <p:nvGrpSpPr>
          <p:cNvPr id="83" name="グループ化 82"/>
          <p:cNvGrpSpPr/>
          <p:nvPr/>
        </p:nvGrpSpPr>
        <p:grpSpPr>
          <a:xfrm>
            <a:off x="1386858" y="2690813"/>
            <a:ext cx="6537349" cy="1780579"/>
            <a:chOff x="1551958" y="2690813"/>
            <a:chExt cx="6537349" cy="1780579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1551958" y="3441914"/>
              <a:ext cx="100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2663687" y="3373041"/>
              <a:ext cx="755678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計画</a:t>
              </a:r>
              <a:endParaRPr lang="en-US" altLang="ja-JP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折込み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0" name="屈折矢印 89"/>
            <p:cNvSpPr/>
            <p:nvPr/>
          </p:nvSpPr>
          <p:spPr>
            <a:xfrm rot="16200000" flipV="1">
              <a:off x="2892948" y="2779402"/>
              <a:ext cx="661987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5228361" y="3425422"/>
              <a:ext cx="1186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合理的実施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6" name="下矢印 95"/>
            <p:cNvSpPr/>
            <p:nvPr/>
          </p:nvSpPr>
          <p:spPr>
            <a:xfrm flipV="1">
              <a:off x="5703414" y="291754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7106563" y="3431289"/>
              <a:ext cx="982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noProof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横串把握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13" name="屈折矢印 112"/>
            <p:cNvSpPr/>
            <p:nvPr/>
          </p:nvSpPr>
          <p:spPr>
            <a:xfrm rot="5400000">
              <a:off x="2900749" y="3907816"/>
              <a:ext cx="642343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下矢印 114"/>
            <p:cNvSpPr/>
            <p:nvPr/>
          </p:nvSpPr>
          <p:spPr>
            <a:xfrm>
              <a:off x="5707037" y="3740584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下矢印 115"/>
            <p:cNvSpPr/>
            <p:nvPr/>
          </p:nvSpPr>
          <p:spPr>
            <a:xfrm flipV="1">
              <a:off x="7472421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下矢印 116"/>
            <p:cNvSpPr/>
            <p:nvPr/>
          </p:nvSpPr>
          <p:spPr>
            <a:xfrm>
              <a:off x="7476044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下矢印 117"/>
            <p:cNvSpPr/>
            <p:nvPr/>
          </p:nvSpPr>
          <p:spPr>
            <a:xfrm flipV="1">
              <a:off x="1929056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下矢印 118"/>
            <p:cNvSpPr/>
            <p:nvPr/>
          </p:nvSpPr>
          <p:spPr>
            <a:xfrm>
              <a:off x="1932679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655615"/>
            <a:ext cx="8604620" cy="54741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、省エネ改善の計画支援方法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4267553" y="1209355"/>
            <a:ext cx="347113" cy="687593"/>
          </a:xfrm>
          <a:prstGeom prst="rect">
            <a:avLst/>
          </a:prstGeom>
        </p:spPr>
      </p:pic>
      <p:cxnSp>
        <p:nvCxnSpPr>
          <p:cNvPr id="8" name="直線コネクタ 7"/>
          <p:cNvCxnSpPr>
            <a:stCxn id="22" idx="2"/>
          </p:cNvCxnSpPr>
          <p:nvPr/>
        </p:nvCxnSpPr>
        <p:spPr>
          <a:xfrm>
            <a:off x="5907955" y="938949"/>
            <a:ext cx="0" cy="51908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997200" y="664669"/>
            <a:ext cx="0" cy="54651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051600" y="664669"/>
            <a:ext cx="9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神星工業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5233062" y="-913129"/>
            <a:ext cx="417031" cy="82609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441577" y="631172"/>
            <a:ext cx="9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722854" y="672226"/>
            <a:ext cx="161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</a:t>
            </a:r>
            <a:r>
              <a:rPr lang="ja-JP" altLang="en-US" sz="12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ポータルサイト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6880795" y="1244070"/>
            <a:ext cx="1289250" cy="693699"/>
            <a:chOff x="6880795" y="1409170"/>
            <a:chExt cx="1289250" cy="693699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5131" y="1409170"/>
              <a:ext cx="689007" cy="470438"/>
            </a:xfrm>
            <a:prstGeom prst="rect">
              <a:avLst/>
            </a:prstGeom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6880795" y="1841259"/>
              <a:ext cx="128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省エネ改善計画</a:t>
              </a:r>
              <a:endParaRPr kumimoji="1" lang="ja-JP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7" name="直線矢印コネクタ 26"/>
          <p:cNvCxnSpPr/>
          <p:nvPr/>
        </p:nvCxnSpPr>
        <p:spPr>
          <a:xfrm>
            <a:off x="4654422" y="1522853"/>
            <a:ext cx="2410259" cy="1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3561778" y="674031"/>
            <a:ext cx="161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ITS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463579" y="1842796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現場調査→効果試算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907291" y="1486495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改善ネタ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+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投資・期待効果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1339687" y="2046409"/>
            <a:ext cx="347113" cy="687593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724993" y="2722279"/>
            <a:ext cx="1576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年間の省エネ目標の</a:t>
            </a:r>
            <a:endParaRPr kumimoji="1" lang="en-US" altLang="ja-JP" sz="105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達成の目途立て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9" name="直線矢印コネクタ 38"/>
          <p:cNvCxnSpPr>
            <a:stCxn id="25" idx="2"/>
          </p:cNvCxnSpPr>
          <p:nvPr/>
        </p:nvCxnSpPr>
        <p:spPr>
          <a:xfrm rot="5400000">
            <a:off x="4262283" y="-606976"/>
            <a:ext cx="718393" cy="5807882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3732000" y="2653667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投資対効果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9" name="直線矢印コネクタ 38"/>
          <p:cNvCxnSpPr>
            <a:endCxn id="25" idx="2"/>
          </p:cNvCxnSpPr>
          <p:nvPr/>
        </p:nvCxnSpPr>
        <p:spPr>
          <a:xfrm flipV="1">
            <a:off x="1717538" y="1937769"/>
            <a:ext cx="5807882" cy="281834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3732000" y="2223252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改善ネタ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+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投資・期待効果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25329" y="1360324"/>
            <a:ext cx="346249" cy="14824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年間計画立案支援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225329" y="3870122"/>
            <a:ext cx="346249" cy="14824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計画実行支援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561778" y="1352328"/>
            <a:ext cx="650728" cy="4154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58" name="直線コネクタ 57"/>
          <p:cNvCxnSpPr/>
          <p:nvPr/>
        </p:nvCxnSpPr>
        <p:spPr>
          <a:xfrm>
            <a:off x="225329" y="3383603"/>
            <a:ext cx="86046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/>
          <p:cNvSpPr txBox="1"/>
          <p:nvPr/>
        </p:nvSpPr>
        <p:spPr>
          <a:xfrm>
            <a:off x="1599530" y="2190043"/>
            <a:ext cx="194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製造部・他業者 提案</a:t>
            </a:r>
            <a:endParaRPr kumimoji="1" lang="ja-JP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4242250" y="3570434"/>
            <a:ext cx="347113" cy="687593"/>
          </a:xfrm>
          <a:prstGeom prst="rect">
            <a:avLst/>
          </a:prstGeom>
        </p:spPr>
      </p:pic>
      <p:sp>
        <p:nvSpPr>
          <p:cNvPr id="67" name="テキスト ボックス 66"/>
          <p:cNvSpPr txBox="1"/>
          <p:nvPr/>
        </p:nvSpPr>
        <p:spPr>
          <a:xfrm>
            <a:off x="3438276" y="4203875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</a:t>
            </a:r>
            <a:r>
              <a:rPr lang="ja-JP" altLang="en-US" sz="1050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行為</a:t>
            </a: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→効果算出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3561778" y="3764504"/>
            <a:ext cx="650728" cy="4154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2" name="直線矢印コネクタ 71"/>
          <p:cNvCxnSpPr>
            <a:endCxn id="25" idx="2"/>
          </p:cNvCxnSpPr>
          <p:nvPr/>
        </p:nvCxnSpPr>
        <p:spPr>
          <a:xfrm flipV="1">
            <a:off x="4654422" y="1937769"/>
            <a:ext cx="2870998" cy="1972878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/>
          <p:cNvSpPr txBox="1"/>
          <p:nvPr/>
        </p:nvSpPr>
        <p:spPr>
          <a:xfrm>
            <a:off x="4907291" y="3898039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1339687" y="4358390"/>
            <a:ext cx="347113" cy="687593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724993" y="5034260"/>
            <a:ext cx="1576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年間の省エネ目標の</a:t>
            </a:r>
            <a:endParaRPr kumimoji="1" lang="en-US" altLang="ja-JP" sz="105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達成の把握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6" name="直線矢印コネクタ 38"/>
          <p:cNvCxnSpPr>
            <a:endCxn id="25" idx="2"/>
          </p:cNvCxnSpPr>
          <p:nvPr/>
        </p:nvCxnSpPr>
        <p:spPr>
          <a:xfrm flipV="1">
            <a:off x="1742938" y="1937769"/>
            <a:ext cx="5782482" cy="2605829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/>
          <p:cNvSpPr txBox="1"/>
          <p:nvPr/>
        </p:nvSpPr>
        <p:spPr>
          <a:xfrm>
            <a:off x="3732000" y="4547247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効果算出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599530" y="4514038"/>
            <a:ext cx="194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製造部・他業者 改善工事</a:t>
            </a:r>
            <a:endParaRPr kumimoji="1" lang="ja-JP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9" name="直線矢印コネクタ 38"/>
          <p:cNvCxnSpPr>
            <a:stCxn id="25" idx="2"/>
          </p:cNvCxnSpPr>
          <p:nvPr/>
        </p:nvCxnSpPr>
        <p:spPr>
          <a:xfrm rot="5400000">
            <a:off x="3160133" y="561014"/>
            <a:ext cx="2988532" cy="5742042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/>
          <p:cNvSpPr txBox="1"/>
          <p:nvPr/>
        </p:nvSpPr>
        <p:spPr>
          <a:xfrm>
            <a:off x="3732000" y="4938960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投資対効果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実績ベース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6894508" y="5249210"/>
            <a:ext cx="1289250" cy="686005"/>
            <a:chOff x="6880795" y="1409170"/>
            <a:chExt cx="1289250" cy="686005"/>
          </a:xfrm>
        </p:grpSpPr>
        <p:pic>
          <p:nvPicPr>
            <p:cNvPr id="85" name="図 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5131" y="1409170"/>
              <a:ext cx="689007" cy="470438"/>
            </a:xfrm>
            <a:prstGeom prst="rect">
              <a:avLst/>
            </a:prstGeom>
          </p:spPr>
        </p:pic>
        <p:sp>
          <p:nvSpPr>
            <p:cNvPr id="86" name="テキスト ボックス 85"/>
            <p:cNvSpPr txBox="1"/>
            <p:nvPr/>
          </p:nvSpPr>
          <p:spPr>
            <a:xfrm>
              <a:off x="6880795" y="1841259"/>
              <a:ext cx="12892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定期報告書</a:t>
              </a:r>
              <a:endParaRPr kumimoji="1" lang="ja-JP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" name="下矢印 1"/>
          <p:cNvSpPr/>
          <p:nvPr/>
        </p:nvSpPr>
        <p:spPr>
          <a:xfrm>
            <a:off x="7633403" y="1962212"/>
            <a:ext cx="148305" cy="323835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7451271" y="4735702"/>
            <a:ext cx="1002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出力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6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1128640" y="455817"/>
            <a:ext cx="7620000" cy="8731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0" name="AutoShape 5"/>
          <p:cNvSpPr>
            <a:spLocks noChangeArrowheads="1"/>
          </p:cNvSpPr>
          <p:nvPr/>
        </p:nvSpPr>
        <p:spPr bwMode="auto">
          <a:xfrm>
            <a:off x="71438" y="825864"/>
            <a:ext cx="8920162" cy="1166525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AutoShape 8"/>
          <p:cNvSpPr>
            <a:spLocks noChangeArrowheads="1"/>
          </p:cNvSpPr>
          <p:nvPr/>
        </p:nvSpPr>
        <p:spPr bwMode="auto">
          <a:xfrm>
            <a:off x="71438" y="2224527"/>
            <a:ext cx="4424362" cy="3301759"/>
          </a:xfrm>
          <a:prstGeom prst="roundRect">
            <a:avLst>
              <a:gd name="adj" fmla="val 3389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2" name="AutoShape 9"/>
          <p:cNvSpPr>
            <a:spLocks noChangeArrowheads="1"/>
          </p:cNvSpPr>
          <p:nvPr/>
        </p:nvSpPr>
        <p:spPr bwMode="auto">
          <a:xfrm>
            <a:off x="230188" y="2030720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改善前</a:t>
            </a:r>
          </a:p>
        </p:txBody>
      </p:sp>
      <p:sp>
        <p:nvSpPr>
          <p:cNvPr id="93" name="AutoShape 10"/>
          <p:cNvSpPr>
            <a:spLocks noChangeArrowheads="1"/>
          </p:cNvSpPr>
          <p:nvPr/>
        </p:nvSpPr>
        <p:spPr bwMode="auto">
          <a:xfrm>
            <a:off x="4572001" y="2224527"/>
            <a:ext cx="4424363" cy="3301759"/>
          </a:xfrm>
          <a:prstGeom prst="roundRect">
            <a:avLst>
              <a:gd name="adj" fmla="val 2903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AutoShape 11"/>
          <p:cNvSpPr>
            <a:spLocks noChangeArrowheads="1"/>
          </p:cNvSpPr>
          <p:nvPr/>
        </p:nvSpPr>
        <p:spPr bwMode="auto">
          <a:xfrm>
            <a:off x="4769306" y="2043063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改善後</a:t>
            </a:r>
          </a:p>
        </p:txBody>
      </p:sp>
      <p:sp>
        <p:nvSpPr>
          <p:cNvPr id="95" name="AutoShape 15"/>
          <p:cNvSpPr>
            <a:spLocks noChangeArrowheads="1"/>
          </p:cNvSpPr>
          <p:nvPr/>
        </p:nvSpPr>
        <p:spPr bwMode="auto">
          <a:xfrm>
            <a:off x="58042" y="5710511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Rectangle 136"/>
          <p:cNvSpPr txBox="1">
            <a:spLocks noChangeArrowheads="1"/>
          </p:cNvSpPr>
          <p:nvPr/>
        </p:nvSpPr>
        <p:spPr bwMode="auto">
          <a:xfrm>
            <a:off x="2256860" y="504042"/>
            <a:ext cx="4394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施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　各原動機負荷追従性能確認と迅速化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9" name="AutoShape 246"/>
          <p:cNvSpPr>
            <a:spLocks noChangeArrowheads="1"/>
          </p:cNvSpPr>
          <p:nvPr/>
        </p:nvSpPr>
        <p:spPr bwMode="auto">
          <a:xfrm>
            <a:off x="158550" y="692697"/>
            <a:ext cx="1412280" cy="29803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着眼・対象</a:t>
            </a:r>
          </a:p>
        </p:txBody>
      </p:sp>
      <p:sp>
        <p:nvSpPr>
          <p:cNvPr id="100" name="AutoShape 248"/>
          <p:cNvSpPr>
            <a:spLocks noChangeArrowheads="1"/>
          </p:cNvSpPr>
          <p:nvPr/>
        </p:nvSpPr>
        <p:spPr bwMode="auto">
          <a:xfrm>
            <a:off x="206346" y="5619352"/>
            <a:ext cx="2998787" cy="31035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改造費用と省ｴﾈ効果</a:t>
            </a:r>
          </a:p>
        </p:txBody>
      </p:sp>
      <p:graphicFrame>
        <p:nvGraphicFramePr>
          <p:cNvPr id="101" name="表 100"/>
          <p:cNvGraphicFramePr>
            <a:graphicFrameLocks noGrp="1"/>
          </p:cNvGraphicFramePr>
          <p:nvPr/>
        </p:nvGraphicFramePr>
        <p:xfrm>
          <a:off x="130424" y="1344281"/>
          <a:ext cx="8784976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0915933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394992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0146078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016359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341280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8210661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448344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5317511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54966202"/>
                    </a:ext>
                  </a:extLst>
                </a:gridCol>
                <a:gridCol w="3276976">
                  <a:extLst>
                    <a:ext uri="{9D8B030D-6E8A-4147-A177-3AD203B41FA5}">
                      <a16:colId xmlns:a16="http://schemas.microsoft.com/office/drawing/2014/main" val="3956210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組立機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加工機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巻線機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洗浄機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乾燥機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溶接機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成型機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炉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その他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用途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/>
                        <a:t>○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75055"/>
                  </a:ext>
                </a:extLst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/>
        </p:nvGraphicFramePr>
        <p:xfrm>
          <a:off x="6407100" y="5755122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953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16.8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103" name="正方形/長方形 102"/>
          <p:cNvSpPr/>
          <p:nvPr/>
        </p:nvSpPr>
        <p:spPr>
          <a:xfrm>
            <a:off x="124156" y="946399"/>
            <a:ext cx="8826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設備の設定値に対する負荷変動を確認し、負荷変動の追従遅れを改善する</a:t>
            </a:r>
          </a:p>
        </p:txBody>
      </p:sp>
      <p:sp>
        <p:nvSpPr>
          <p:cNvPr id="104" name="AutoShape 557"/>
          <p:cNvSpPr>
            <a:spLocks noChangeArrowheads="1"/>
          </p:cNvSpPr>
          <p:nvPr/>
        </p:nvSpPr>
        <p:spPr bwMode="auto">
          <a:xfrm>
            <a:off x="395536" y="2784103"/>
            <a:ext cx="3962400" cy="2133600"/>
          </a:xfrm>
          <a:prstGeom prst="roundRect">
            <a:avLst>
              <a:gd name="adj" fmla="val 7662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5" name="Group 566"/>
          <p:cNvGrpSpPr>
            <a:grpSpLocks/>
          </p:cNvGrpSpPr>
          <p:nvPr/>
        </p:nvGrpSpPr>
        <p:grpSpPr bwMode="auto">
          <a:xfrm>
            <a:off x="395536" y="2860303"/>
            <a:ext cx="3810000" cy="1828800"/>
            <a:chOff x="336" y="1200"/>
            <a:chExt cx="2400" cy="1152"/>
          </a:xfrm>
        </p:grpSpPr>
        <p:sp>
          <p:nvSpPr>
            <p:cNvPr id="106" name="Text Box 496"/>
            <p:cNvSpPr txBox="1">
              <a:spLocks noChangeArrowheads="1"/>
            </p:cNvSpPr>
            <p:nvPr/>
          </p:nvSpPr>
          <p:spPr bwMode="auto">
            <a:xfrm>
              <a:off x="576" y="1296"/>
              <a:ext cx="3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</a:t>
              </a:r>
            </a:p>
          </p:txBody>
        </p:sp>
        <p:sp>
          <p:nvSpPr>
            <p:cNvPr id="107" name="Line 497"/>
            <p:cNvSpPr>
              <a:spLocks noChangeShapeType="1"/>
            </p:cNvSpPr>
            <p:nvPr/>
          </p:nvSpPr>
          <p:spPr bwMode="auto">
            <a:xfrm>
              <a:off x="896" y="1313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8" name="Line 498"/>
            <p:cNvSpPr>
              <a:spLocks noChangeShapeType="1"/>
            </p:cNvSpPr>
            <p:nvPr/>
          </p:nvSpPr>
          <p:spPr bwMode="auto">
            <a:xfrm>
              <a:off x="896" y="2352"/>
              <a:ext cx="1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9" name="Line 499"/>
            <p:cNvSpPr>
              <a:spLocks noChangeShapeType="1"/>
            </p:cNvSpPr>
            <p:nvPr/>
          </p:nvSpPr>
          <p:spPr bwMode="auto">
            <a:xfrm>
              <a:off x="896" y="2163"/>
              <a:ext cx="179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0" name="Freeform 500"/>
            <p:cNvSpPr>
              <a:spLocks/>
            </p:cNvSpPr>
            <p:nvPr/>
          </p:nvSpPr>
          <p:spPr bwMode="auto">
            <a:xfrm>
              <a:off x="894" y="1411"/>
              <a:ext cx="1601" cy="706"/>
            </a:xfrm>
            <a:custGeom>
              <a:avLst/>
              <a:gdLst>
                <a:gd name="T0" fmla="*/ 0 w 2399"/>
                <a:gd name="T1" fmla="*/ 276 h 536"/>
                <a:gd name="T2" fmla="*/ 71 w 2399"/>
                <a:gd name="T3" fmla="*/ 260 h 536"/>
                <a:gd name="T4" fmla="*/ 118 w 2399"/>
                <a:gd name="T5" fmla="*/ 236 h 536"/>
                <a:gd name="T6" fmla="*/ 134 w 2399"/>
                <a:gd name="T7" fmla="*/ 260 h 536"/>
                <a:gd name="T8" fmla="*/ 158 w 2399"/>
                <a:gd name="T9" fmla="*/ 268 h 536"/>
                <a:gd name="T10" fmla="*/ 182 w 2399"/>
                <a:gd name="T11" fmla="*/ 260 h 536"/>
                <a:gd name="T12" fmla="*/ 197 w 2399"/>
                <a:gd name="T13" fmla="*/ 284 h 536"/>
                <a:gd name="T14" fmla="*/ 245 w 2399"/>
                <a:gd name="T15" fmla="*/ 355 h 536"/>
                <a:gd name="T16" fmla="*/ 268 w 2399"/>
                <a:gd name="T17" fmla="*/ 410 h 536"/>
                <a:gd name="T18" fmla="*/ 300 w 2399"/>
                <a:gd name="T19" fmla="*/ 457 h 536"/>
                <a:gd name="T20" fmla="*/ 331 w 2399"/>
                <a:gd name="T21" fmla="*/ 536 h 536"/>
                <a:gd name="T22" fmla="*/ 395 w 2399"/>
                <a:gd name="T23" fmla="*/ 512 h 536"/>
                <a:gd name="T24" fmla="*/ 402 w 2399"/>
                <a:gd name="T25" fmla="*/ 481 h 536"/>
                <a:gd name="T26" fmla="*/ 434 w 2399"/>
                <a:gd name="T27" fmla="*/ 410 h 536"/>
                <a:gd name="T28" fmla="*/ 473 w 2399"/>
                <a:gd name="T29" fmla="*/ 323 h 536"/>
                <a:gd name="T30" fmla="*/ 521 w 2399"/>
                <a:gd name="T31" fmla="*/ 189 h 536"/>
                <a:gd name="T32" fmla="*/ 568 w 2399"/>
                <a:gd name="T33" fmla="*/ 102 h 536"/>
                <a:gd name="T34" fmla="*/ 655 w 2399"/>
                <a:gd name="T35" fmla="*/ 339 h 536"/>
                <a:gd name="T36" fmla="*/ 694 w 2399"/>
                <a:gd name="T37" fmla="*/ 418 h 536"/>
                <a:gd name="T38" fmla="*/ 758 w 2399"/>
                <a:gd name="T39" fmla="*/ 236 h 536"/>
                <a:gd name="T40" fmla="*/ 836 w 2399"/>
                <a:gd name="T41" fmla="*/ 370 h 536"/>
                <a:gd name="T42" fmla="*/ 844 w 2399"/>
                <a:gd name="T43" fmla="*/ 394 h 536"/>
                <a:gd name="T44" fmla="*/ 868 w 2399"/>
                <a:gd name="T45" fmla="*/ 402 h 536"/>
                <a:gd name="T46" fmla="*/ 955 w 2399"/>
                <a:gd name="T47" fmla="*/ 181 h 536"/>
                <a:gd name="T48" fmla="*/ 1018 w 2399"/>
                <a:gd name="T49" fmla="*/ 236 h 536"/>
                <a:gd name="T50" fmla="*/ 1097 w 2399"/>
                <a:gd name="T51" fmla="*/ 244 h 536"/>
                <a:gd name="T52" fmla="*/ 1191 w 2399"/>
                <a:gd name="T53" fmla="*/ 236 h 536"/>
                <a:gd name="T54" fmla="*/ 1231 w 2399"/>
                <a:gd name="T55" fmla="*/ 110 h 536"/>
                <a:gd name="T56" fmla="*/ 1286 w 2399"/>
                <a:gd name="T57" fmla="*/ 0 h 536"/>
                <a:gd name="T58" fmla="*/ 1334 w 2399"/>
                <a:gd name="T59" fmla="*/ 15 h 536"/>
                <a:gd name="T60" fmla="*/ 1365 w 2399"/>
                <a:gd name="T61" fmla="*/ 86 h 536"/>
                <a:gd name="T62" fmla="*/ 1397 w 2399"/>
                <a:gd name="T63" fmla="*/ 276 h 536"/>
                <a:gd name="T64" fmla="*/ 1444 w 2399"/>
                <a:gd name="T65" fmla="*/ 402 h 536"/>
                <a:gd name="T66" fmla="*/ 1468 w 2399"/>
                <a:gd name="T67" fmla="*/ 394 h 536"/>
                <a:gd name="T68" fmla="*/ 1523 w 2399"/>
                <a:gd name="T69" fmla="*/ 268 h 536"/>
                <a:gd name="T70" fmla="*/ 1610 w 2399"/>
                <a:gd name="T71" fmla="*/ 426 h 536"/>
                <a:gd name="T72" fmla="*/ 1673 w 2399"/>
                <a:gd name="T73" fmla="*/ 252 h 536"/>
                <a:gd name="T74" fmla="*/ 1696 w 2399"/>
                <a:gd name="T75" fmla="*/ 236 h 536"/>
                <a:gd name="T76" fmla="*/ 1799 w 2399"/>
                <a:gd name="T77" fmla="*/ 347 h 536"/>
                <a:gd name="T78" fmla="*/ 1823 w 2399"/>
                <a:gd name="T79" fmla="*/ 331 h 536"/>
                <a:gd name="T80" fmla="*/ 1838 w 2399"/>
                <a:gd name="T81" fmla="*/ 276 h 536"/>
                <a:gd name="T82" fmla="*/ 1886 w 2399"/>
                <a:gd name="T83" fmla="*/ 244 h 536"/>
                <a:gd name="T84" fmla="*/ 1949 w 2399"/>
                <a:gd name="T85" fmla="*/ 292 h 536"/>
                <a:gd name="T86" fmla="*/ 2012 w 2399"/>
                <a:gd name="T87" fmla="*/ 339 h 536"/>
                <a:gd name="T88" fmla="*/ 2146 w 2399"/>
                <a:gd name="T89" fmla="*/ 268 h 536"/>
                <a:gd name="T90" fmla="*/ 2399 w 2399"/>
                <a:gd name="T91" fmla="*/ 26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9" h="536">
                  <a:moveTo>
                    <a:pt x="0" y="276"/>
                  </a:moveTo>
                  <a:cubicBezTo>
                    <a:pt x="25" y="225"/>
                    <a:pt x="23" y="244"/>
                    <a:pt x="71" y="260"/>
                  </a:cubicBezTo>
                  <a:cubicBezTo>
                    <a:pt x="75" y="257"/>
                    <a:pt x="109" y="232"/>
                    <a:pt x="118" y="236"/>
                  </a:cubicBezTo>
                  <a:cubicBezTo>
                    <a:pt x="127" y="240"/>
                    <a:pt x="126" y="254"/>
                    <a:pt x="134" y="260"/>
                  </a:cubicBezTo>
                  <a:cubicBezTo>
                    <a:pt x="141" y="265"/>
                    <a:pt x="150" y="265"/>
                    <a:pt x="158" y="268"/>
                  </a:cubicBezTo>
                  <a:cubicBezTo>
                    <a:pt x="166" y="265"/>
                    <a:pt x="174" y="257"/>
                    <a:pt x="182" y="260"/>
                  </a:cubicBezTo>
                  <a:cubicBezTo>
                    <a:pt x="191" y="264"/>
                    <a:pt x="192" y="276"/>
                    <a:pt x="197" y="284"/>
                  </a:cubicBezTo>
                  <a:cubicBezTo>
                    <a:pt x="213" y="308"/>
                    <a:pt x="233" y="329"/>
                    <a:pt x="245" y="355"/>
                  </a:cubicBezTo>
                  <a:cubicBezTo>
                    <a:pt x="254" y="373"/>
                    <a:pt x="258" y="393"/>
                    <a:pt x="268" y="410"/>
                  </a:cubicBezTo>
                  <a:cubicBezTo>
                    <a:pt x="277" y="427"/>
                    <a:pt x="300" y="457"/>
                    <a:pt x="300" y="457"/>
                  </a:cubicBezTo>
                  <a:cubicBezTo>
                    <a:pt x="308" y="488"/>
                    <a:pt x="314" y="509"/>
                    <a:pt x="331" y="536"/>
                  </a:cubicBezTo>
                  <a:cubicBezTo>
                    <a:pt x="348" y="533"/>
                    <a:pt x="382" y="531"/>
                    <a:pt x="395" y="512"/>
                  </a:cubicBezTo>
                  <a:cubicBezTo>
                    <a:pt x="401" y="503"/>
                    <a:pt x="399" y="491"/>
                    <a:pt x="402" y="481"/>
                  </a:cubicBezTo>
                  <a:cubicBezTo>
                    <a:pt x="417" y="432"/>
                    <a:pt x="411" y="444"/>
                    <a:pt x="434" y="410"/>
                  </a:cubicBezTo>
                  <a:cubicBezTo>
                    <a:pt x="442" y="368"/>
                    <a:pt x="444" y="354"/>
                    <a:pt x="473" y="323"/>
                  </a:cubicBezTo>
                  <a:cubicBezTo>
                    <a:pt x="488" y="278"/>
                    <a:pt x="504" y="233"/>
                    <a:pt x="521" y="189"/>
                  </a:cubicBezTo>
                  <a:cubicBezTo>
                    <a:pt x="535" y="150"/>
                    <a:pt x="525" y="116"/>
                    <a:pt x="568" y="102"/>
                  </a:cubicBezTo>
                  <a:cubicBezTo>
                    <a:pt x="617" y="151"/>
                    <a:pt x="638" y="271"/>
                    <a:pt x="655" y="339"/>
                  </a:cubicBezTo>
                  <a:cubicBezTo>
                    <a:pt x="665" y="379"/>
                    <a:pt x="660" y="394"/>
                    <a:pt x="694" y="418"/>
                  </a:cubicBezTo>
                  <a:cubicBezTo>
                    <a:pt x="733" y="359"/>
                    <a:pt x="697" y="277"/>
                    <a:pt x="758" y="236"/>
                  </a:cubicBezTo>
                  <a:cubicBezTo>
                    <a:pt x="803" y="267"/>
                    <a:pt x="813" y="323"/>
                    <a:pt x="836" y="370"/>
                  </a:cubicBezTo>
                  <a:cubicBezTo>
                    <a:pt x="840" y="378"/>
                    <a:pt x="838" y="388"/>
                    <a:pt x="844" y="394"/>
                  </a:cubicBezTo>
                  <a:cubicBezTo>
                    <a:pt x="850" y="400"/>
                    <a:pt x="860" y="399"/>
                    <a:pt x="868" y="402"/>
                  </a:cubicBezTo>
                  <a:cubicBezTo>
                    <a:pt x="887" y="345"/>
                    <a:pt x="882" y="205"/>
                    <a:pt x="955" y="181"/>
                  </a:cubicBezTo>
                  <a:cubicBezTo>
                    <a:pt x="976" y="196"/>
                    <a:pt x="992" y="230"/>
                    <a:pt x="1018" y="236"/>
                  </a:cubicBezTo>
                  <a:cubicBezTo>
                    <a:pt x="1044" y="242"/>
                    <a:pt x="1071" y="241"/>
                    <a:pt x="1097" y="244"/>
                  </a:cubicBezTo>
                  <a:cubicBezTo>
                    <a:pt x="1130" y="255"/>
                    <a:pt x="1156" y="242"/>
                    <a:pt x="1191" y="236"/>
                  </a:cubicBezTo>
                  <a:cubicBezTo>
                    <a:pt x="1219" y="196"/>
                    <a:pt x="1224" y="158"/>
                    <a:pt x="1231" y="110"/>
                  </a:cubicBezTo>
                  <a:cubicBezTo>
                    <a:pt x="1238" y="64"/>
                    <a:pt x="1237" y="16"/>
                    <a:pt x="1286" y="0"/>
                  </a:cubicBezTo>
                  <a:cubicBezTo>
                    <a:pt x="1302" y="5"/>
                    <a:pt x="1320" y="6"/>
                    <a:pt x="1334" y="15"/>
                  </a:cubicBezTo>
                  <a:cubicBezTo>
                    <a:pt x="1348" y="23"/>
                    <a:pt x="1364" y="82"/>
                    <a:pt x="1365" y="86"/>
                  </a:cubicBezTo>
                  <a:cubicBezTo>
                    <a:pt x="1386" y="147"/>
                    <a:pt x="1386" y="213"/>
                    <a:pt x="1397" y="276"/>
                  </a:cubicBezTo>
                  <a:cubicBezTo>
                    <a:pt x="1406" y="327"/>
                    <a:pt x="1402" y="374"/>
                    <a:pt x="1444" y="402"/>
                  </a:cubicBezTo>
                  <a:cubicBezTo>
                    <a:pt x="1452" y="399"/>
                    <a:pt x="1463" y="401"/>
                    <a:pt x="1468" y="394"/>
                  </a:cubicBezTo>
                  <a:cubicBezTo>
                    <a:pt x="1498" y="357"/>
                    <a:pt x="1461" y="289"/>
                    <a:pt x="1523" y="268"/>
                  </a:cubicBezTo>
                  <a:cubicBezTo>
                    <a:pt x="1556" y="317"/>
                    <a:pt x="1549" y="406"/>
                    <a:pt x="1610" y="426"/>
                  </a:cubicBezTo>
                  <a:cubicBezTo>
                    <a:pt x="1677" y="403"/>
                    <a:pt x="1652" y="306"/>
                    <a:pt x="1673" y="252"/>
                  </a:cubicBezTo>
                  <a:cubicBezTo>
                    <a:pt x="1676" y="243"/>
                    <a:pt x="1688" y="241"/>
                    <a:pt x="1696" y="236"/>
                  </a:cubicBezTo>
                  <a:cubicBezTo>
                    <a:pt x="1764" y="259"/>
                    <a:pt x="1739" y="327"/>
                    <a:pt x="1799" y="347"/>
                  </a:cubicBezTo>
                  <a:cubicBezTo>
                    <a:pt x="1807" y="342"/>
                    <a:pt x="1817" y="339"/>
                    <a:pt x="1823" y="331"/>
                  </a:cubicBezTo>
                  <a:cubicBezTo>
                    <a:pt x="1835" y="316"/>
                    <a:pt x="1826" y="290"/>
                    <a:pt x="1838" y="276"/>
                  </a:cubicBezTo>
                  <a:cubicBezTo>
                    <a:pt x="1851" y="262"/>
                    <a:pt x="1886" y="244"/>
                    <a:pt x="1886" y="244"/>
                  </a:cubicBezTo>
                  <a:cubicBezTo>
                    <a:pt x="1917" y="254"/>
                    <a:pt x="1922" y="274"/>
                    <a:pt x="1949" y="292"/>
                  </a:cubicBezTo>
                  <a:cubicBezTo>
                    <a:pt x="1968" y="319"/>
                    <a:pt x="1981" y="329"/>
                    <a:pt x="2012" y="339"/>
                  </a:cubicBezTo>
                  <a:cubicBezTo>
                    <a:pt x="2070" y="324"/>
                    <a:pt x="2093" y="286"/>
                    <a:pt x="2146" y="268"/>
                  </a:cubicBezTo>
                  <a:cubicBezTo>
                    <a:pt x="2240" y="289"/>
                    <a:pt x="2306" y="268"/>
                    <a:pt x="2399" y="268"/>
                  </a:cubicBezTo>
                </a:path>
              </a:pathLst>
            </a:custGeom>
            <a:noFill/>
            <a:ln w="1905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1" name="Line 501"/>
            <p:cNvSpPr>
              <a:spLocks noChangeShapeType="1"/>
            </p:cNvSpPr>
            <p:nvPr/>
          </p:nvSpPr>
          <p:spPr bwMode="auto">
            <a:xfrm>
              <a:off x="944" y="2117"/>
              <a:ext cx="169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2" name="Line 502"/>
            <p:cNvSpPr>
              <a:spLocks noChangeShapeType="1"/>
            </p:cNvSpPr>
            <p:nvPr/>
          </p:nvSpPr>
          <p:spPr bwMode="auto">
            <a:xfrm>
              <a:off x="960" y="1407"/>
              <a:ext cx="169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3" name="AutoShape 503"/>
            <p:cNvSpPr>
              <a:spLocks noChangeArrowheads="1"/>
            </p:cNvSpPr>
            <p:nvPr/>
          </p:nvSpPr>
          <p:spPr bwMode="auto">
            <a:xfrm>
              <a:off x="2593" y="1385"/>
              <a:ext cx="34" cy="732"/>
            </a:xfrm>
            <a:prstGeom prst="upDownArrow">
              <a:avLst>
                <a:gd name="adj1" fmla="val 50000"/>
                <a:gd name="adj2" fmla="val 430588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4" name="Line 504"/>
            <p:cNvSpPr>
              <a:spLocks noChangeShapeType="1"/>
            </p:cNvSpPr>
            <p:nvPr/>
          </p:nvSpPr>
          <p:spPr bwMode="auto">
            <a:xfrm>
              <a:off x="896" y="1778"/>
              <a:ext cx="181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5" name="AutoShape 505"/>
            <p:cNvSpPr>
              <a:spLocks noChangeArrowheads="1"/>
            </p:cNvSpPr>
            <p:nvPr/>
          </p:nvSpPr>
          <p:spPr bwMode="auto">
            <a:xfrm rot="-16200000">
              <a:off x="855" y="1760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6" name="Text Box 506"/>
            <p:cNvSpPr txBox="1">
              <a:spLocks noChangeArrowheads="1"/>
            </p:cNvSpPr>
            <p:nvPr/>
          </p:nvSpPr>
          <p:spPr bwMode="auto">
            <a:xfrm>
              <a:off x="1529" y="1200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</a:t>
              </a:r>
            </a:p>
          </p:txBody>
        </p:sp>
        <p:sp>
          <p:nvSpPr>
            <p:cNvPr id="117" name="Line 507"/>
            <p:cNvSpPr>
              <a:spLocks noChangeShapeType="1"/>
            </p:cNvSpPr>
            <p:nvPr/>
          </p:nvSpPr>
          <p:spPr bwMode="auto">
            <a:xfrm>
              <a:off x="1403" y="1295"/>
              <a:ext cx="14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8" name="Text Box 508"/>
            <p:cNvSpPr txBox="1">
              <a:spLocks noChangeArrowheads="1"/>
            </p:cNvSpPr>
            <p:nvPr/>
          </p:nvSpPr>
          <p:spPr bwMode="auto">
            <a:xfrm>
              <a:off x="400" y="2083"/>
              <a:ext cx="5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保証圧</a:t>
              </a:r>
            </a:p>
          </p:txBody>
        </p:sp>
        <p:sp>
          <p:nvSpPr>
            <p:cNvPr id="119" name="Text Box 509"/>
            <p:cNvSpPr txBox="1">
              <a:spLocks noChangeArrowheads="1"/>
            </p:cNvSpPr>
            <p:nvPr/>
          </p:nvSpPr>
          <p:spPr bwMode="auto">
            <a:xfrm>
              <a:off x="336" y="1699"/>
              <a:ext cx="5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設定圧力 </a:t>
              </a:r>
            </a:p>
          </p:txBody>
        </p:sp>
        <p:sp>
          <p:nvSpPr>
            <p:cNvPr id="120" name="Text Box 510"/>
            <p:cNvSpPr txBox="1">
              <a:spLocks noChangeArrowheads="1"/>
            </p:cNvSpPr>
            <p:nvPr/>
          </p:nvSpPr>
          <p:spPr bwMode="auto">
            <a:xfrm>
              <a:off x="1888" y="1440"/>
              <a:ext cx="7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圧力変動幅</a:t>
              </a:r>
            </a:p>
          </p:txBody>
        </p:sp>
        <p:sp>
          <p:nvSpPr>
            <p:cNvPr id="121" name="AutoShape 511"/>
            <p:cNvSpPr>
              <a:spLocks noChangeArrowheads="1"/>
            </p:cNvSpPr>
            <p:nvPr/>
          </p:nvSpPr>
          <p:spPr bwMode="auto">
            <a:xfrm rot="-16200000">
              <a:off x="855" y="2147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2" name="Line 512"/>
            <p:cNvSpPr>
              <a:spLocks noChangeShapeType="1"/>
            </p:cNvSpPr>
            <p:nvPr/>
          </p:nvSpPr>
          <p:spPr bwMode="auto">
            <a:xfrm>
              <a:off x="2352" y="1584"/>
              <a:ext cx="235" cy="14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123" name="Text Box 354"/>
          <p:cNvSpPr txBox="1">
            <a:spLocks noChangeArrowheads="1"/>
          </p:cNvSpPr>
          <p:nvPr/>
        </p:nvSpPr>
        <p:spPr bwMode="auto">
          <a:xfrm>
            <a:off x="486538" y="2407866"/>
            <a:ext cx="3569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＜コンプレッサの圧力変動例＞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937215" y="4984792"/>
            <a:ext cx="26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現状の圧力負荷変動を把握</a:t>
            </a:r>
          </a:p>
        </p:txBody>
      </p:sp>
      <p:grpSp>
        <p:nvGrpSpPr>
          <p:cNvPr id="125" name="グループ化 124"/>
          <p:cNvGrpSpPr/>
          <p:nvPr/>
        </p:nvGrpSpPr>
        <p:grpSpPr>
          <a:xfrm>
            <a:off x="4692201" y="2449119"/>
            <a:ext cx="2710832" cy="1449763"/>
            <a:chOff x="4796087" y="2307019"/>
            <a:chExt cx="4191000" cy="2600604"/>
          </a:xfrm>
        </p:grpSpPr>
        <p:sp>
          <p:nvSpPr>
            <p:cNvPr id="126" name="AutoShape 560"/>
            <p:cNvSpPr>
              <a:spLocks noChangeArrowheads="1"/>
            </p:cNvSpPr>
            <p:nvPr/>
          </p:nvSpPr>
          <p:spPr bwMode="auto">
            <a:xfrm>
              <a:off x="4796087" y="2774023"/>
              <a:ext cx="4191000" cy="21336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27" name="Group 564"/>
            <p:cNvGrpSpPr>
              <a:grpSpLocks/>
            </p:cNvGrpSpPr>
            <p:nvPr/>
          </p:nvGrpSpPr>
          <p:grpSpPr bwMode="auto">
            <a:xfrm>
              <a:off x="4931025" y="3002623"/>
              <a:ext cx="3903663" cy="1676400"/>
              <a:chOff x="3109" y="1296"/>
              <a:chExt cx="2459" cy="1056"/>
            </a:xfrm>
          </p:grpSpPr>
          <p:sp>
            <p:nvSpPr>
              <p:cNvPr id="129" name="Text Box 514"/>
              <p:cNvSpPr txBox="1">
                <a:spLocks noChangeArrowheads="1"/>
              </p:cNvSpPr>
              <p:nvPr/>
            </p:nvSpPr>
            <p:spPr bwMode="auto">
              <a:xfrm>
                <a:off x="3408" y="1440"/>
                <a:ext cx="430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30" name="Line 515"/>
              <p:cNvSpPr>
                <a:spLocks noChangeShapeType="1"/>
              </p:cNvSpPr>
              <p:nvPr/>
            </p:nvSpPr>
            <p:spPr bwMode="auto">
              <a:xfrm>
                <a:off x="3744" y="1344"/>
                <a:ext cx="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1" name="Line 516"/>
              <p:cNvSpPr>
                <a:spLocks noChangeShapeType="1"/>
              </p:cNvSpPr>
              <p:nvPr/>
            </p:nvSpPr>
            <p:spPr bwMode="auto">
              <a:xfrm>
                <a:off x="3745" y="2352"/>
                <a:ext cx="16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2" name="Freeform 517"/>
              <p:cNvSpPr>
                <a:spLocks/>
              </p:cNvSpPr>
              <p:nvPr/>
            </p:nvSpPr>
            <p:spPr bwMode="auto">
              <a:xfrm>
                <a:off x="3749" y="1630"/>
                <a:ext cx="1651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3" name="Line 518"/>
              <p:cNvSpPr>
                <a:spLocks noChangeShapeType="1"/>
              </p:cNvSpPr>
              <p:nvPr/>
            </p:nvSpPr>
            <p:spPr bwMode="auto">
              <a:xfrm>
                <a:off x="3811" y="1925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4" name="Line 519"/>
              <p:cNvSpPr>
                <a:spLocks noChangeShapeType="1"/>
              </p:cNvSpPr>
              <p:nvPr/>
            </p:nvSpPr>
            <p:spPr bwMode="auto">
              <a:xfrm>
                <a:off x="3811" y="1630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5" name="AutoShape 520"/>
              <p:cNvSpPr>
                <a:spLocks noChangeArrowheads="1"/>
              </p:cNvSpPr>
              <p:nvPr/>
            </p:nvSpPr>
            <p:spPr bwMode="auto">
              <a:xfrm>
                <a:off x="5435" y="1608"/>
                <a:ext cx="36" cy="317"/>
              </a:xfrm>
              <a:prstGeom prst="upDownArrow">
                <a:avLst>
                  <a:gd name="adj1" fmla="val 50000"/>
                  <a:gd name="adj2" fmla="val 17611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6" name="Text Box 521"/>
              <p:cNvSpPr txBox="1">
                <a:spLocks noChangeArrowheads="1"/>
              </p:cNvSpPr>
              <p:nvPr/>
            </p:nvSpPr>
            <p:spPr bwMode="auto">
              <a:xfrm>
                <a:off x="4677" y="1363"/>
                <a:ext cx="79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圧力変動幅  </a:t>
                </a:r>
              </a:p>
            </p:txBody>
          </p:sp>
          <p:sp>
            <p:nvSpPr>
              <p:cNvPr id="137" name="Line 522"/>
              <p:cNvSpPr>
                <a:spLocks noChangeShapeType="1"/>
              </p:cNvSpPr>
              <p:nvPr/>
            </p:nvSpPr>
            <p:spPr bwMode="auto">
              <a:xfrm>
                <a:off x="3745" y="1778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8" name="Line 523"/>
              <p:cNvSpPr>
                <a:spLocks noChangeShapeType="1"/>
              </p:cNvSpPr>
              <p:nvPr/>
            </p:nvSpPr>
            <p:spPr bwMode="auto">
              <a:xfrm>
                <a:off x="3745" y="2162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9" name="AutoShape 524"/>
              <p:cNvSpPr>
                <a:spLocks noChangeArrowheads="1"/>
              </p:cNvSpPr>
              <p:nvPr/>
            </p:nvSpPr>
            <p:spPr bwMode="auto">
              <a:xfrm rot="-16200000">
                <a:off x="3703" y="175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0" name="AutoShape 525"/>
              <p:cNvSpPr>
                <a:spLocks noChangeArrowheads="1"/>
              </p:cNvSpPr>
              <p:nvPr/>
            </p:nvSpPr>
            <p:spPr bwMode="auto">
              <a:xfrm rot="-16200000">
                <a:off x="3703" y="2143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1" name="Line 526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225" cy="19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2" name="Text Box 527"/>
              <p:cNvSpPr txBox="1">
                <a:spLocks noChangeArrowheads="1"/>
              </p:cNvSpPr>
              <p:nvPr/>
            </p:nvSpPr>
            <p:spPr bwMode="auto">
              <a:xfrm>
                <a:off x="4066" y="1296"/>
                <a:ext cx="98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</a:t>
                </a:r>
              </a:p>
            </p:txBody>
          </p:sp>
          <p:sp>
            <p:nvSpPr>
              <p:cNvPr id="143" name="Line 528"/>
              <p:cNvSpPr>
                <a:spLocks noChangeShapeType="1"/>
              </p:cNvSpPr>
              <p:nvPr/>
            </p:nvSpPr>
            <p:spPr bwMode="auto">
              <a:xfrm>
                <a:off x="3936" y="1391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4" name="Text Box 529"/>
              <p:cNvSpPr txBox="1">
                <a:spLocks noChangeArrowheads="1"/>
              </p:cNvSpPr>
              <p:nvPr/>
            </p:nvSpPr>
            <p:spPr bwMode="auto">
              <a:xfrm>
                <a:off x="3190" y="2083"/>
                <a:ext cx="57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45" name="Text Box 530"/>
              <p:cNvSpPr txBox="1">
                <a:spLocks noChangeArrowheads="1"/>
              </p:cNvSpPr>
              <p:nvPr/>
            </p:nvSpPr>
            <p:spPr bwMode="auto">
              <a:xfrm>
                <a:off x="3109" y="1699"/>
                <a:ext cx="66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設定圧力 </a:t>
                </a:r>
              </a:p>
            </p:txBody>
          </p:sp>
        </p:grpSp>
        <p:sp>
          <p:nvSpPr>
            <p:cNvPr id="128" name="Text Box 552"/>
            <p:cNvSpPr txBox="1">
              <a:spLocks noChangeArrowheads="1"/>
            </p:cNvSpPr>
            <p:nvPr/>
          </p:nvSpPr>
          <p:spPr bwMode="auto">
            <a:xfrm>
              <a:off x="5177087" y="2307019"/>
              <a:ext cx="1574199" cy="4554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1 </a:t>
              </a:r>
            </a:p>
          </p:txBody>
        </p:sp>
      </p:grpSp>
      <p:grpSp>
        <p:nvGrpSpPr>
          <p:cNvPr id="146" name="グループ化 145"/>
          <p:cNvGrpSpPr/>
          <p:nvPr/>
        </p:nvGrpSpPr>
        <p:grpSpPr>
          <a:xfrm>
            <a:off x="4682034" y="4066768"/>
            <a:ext cx="2760120" cy="1305058"/>
            <a:chOff x="6561387" y="3821370"/>
            <a:chExt cx="4267200" cy="2063709"/>
          </a:xfrm>
        </p:grpSpPr>
        <p:sp>
          <p:nvSpPr>
            <p:cNvPr id="147" name="AutoShape 561"/>
            <p:cNvSpPr>
              <a:spLocks noChangeArrowheads="1"/>
            </p:cNvSpPr>
            <p:nvPr/>
          </p:nvSpPr>
          <p:spPr bwMode="auto">
            <a:xfrm>
              <a:off x="6561387" y="4208679"/>
              <a:ext cx="4191000" cy="16764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48" name="Group 565"/>
            <p:cNvGrpSpPr>
              <a:grpSpLocks/>
            </p:cNvGrpSpPr>
            <p:nvPr/>
          </p:nvGrpSpPr>
          <p:grpSpPr bwMode="auto">
            <a:xfrm>
              <a:off x="6713787" y="4437279"/>
              <a:ext cx="4114800" cy="1431925"/>
              <a:chOff x="3120" y="2784"/>
              <a:chExt cx="2592" cy="902"/>
            </a:xfrm>
          </p:grpSpPr>
          <p:sp>
            <p:nvSpPr>
              <p:cNvPr id="150" name="Text Box 532"/>
              <p:cNvSpPr txBox="1">
                <a:spLocks noChangeArrowheads="1"/>
              </p:cNvSpPr>
              <p:nvPr/>
            </p:nvSpPr>
            <p:spPr bwMode="auto">
              <a:xfrm>
                <a:off x="3404" y="2784"/>
                <a:ext cx="430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51" name="Line 533"/>
              <p:cNvSpPr>
                <a:spLocks noChangeShapeType="1"/>
              </p:cNvSpPr>
              <p:nvPr/>
            </p:nvSpPr>
            <p:spPr bwMode="auto">
              <a:xfrm>
                <a:off x="3737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534"/>
              <p:cNvSpPr>
                <a:spLocks noChangeShapeType="1"/>
              </p:cNvSpPr>
              <p:nvPr/>
            </p:nvSpPr>
            <p:spPr bwMode="auto">
              <a:xfrm>
                <a:off x="3737" y="3648"/>
                <a:ext cx="17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Freeform 535"/>
              <p:cNvSpPr>
                <a:spLocks/>
              </p:cNvSpPr>
              <p:nvPr/>
            </p:nvSpPr>
            <p:spPr bwMode="auto">
              <a:xfrm>
                <a:off x="3741" y="2926"/>
                <a:ext cx="1695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Text Box 536"/>
              <p:cNvSpPr txBox="1">
                <a:spLocks noChangeArrowheads="1"/>
              </p:cNvSpPr>
              <p:nvPr/>
            </p:nvSpPr>
            <p:spPr bwMode="auto">
              <a:xfrm>
                <a:off x="4217" y="3456"/>
                <a:ext cx="149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送気圧力の設定低減実施</a:t>
                </a:r>
              </a:p>
            </p:txBody>
          </p:sp>
          <p:sp>
            <p:nvSpPr>
              <p:cNvPr id="155" name="Freeform 537"/>
              <p:cNvSpPr>
                <a:spLocks/>
              </p:cNvSpPr>
              <p:nvPr/>
            </p:nvSpPr>
            <p:spPr bwMode="auto">
              <a:xfrm>
                <a:off x="3741" y="3125"/>
                <a:ext cx="1695" cy="288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6" name="AutoShape 538"/>
              <p:cNvSpPr>
                <a:spLocks noChangeArrowheads="1"/>
              </p:cNvSpPr>
              <p:nvPr/>
            </p:nvSpPr>
            <p:spPr bwMode="auto">
              <a:xfrm>
                <a:off x="4717" y="3081"/>
                <a:ext cx="75" cy="171"/>
              </a:xfrm>
              <a:prstGeom prst="downArrow">
                <a:avLst>
                  <a:gd name="adj1" fmla="val 50000"/>
                  <a:gd name="adj2" fmla="val 57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7" name="Line 539"/>
              <p:cNvSpPr>
                <a:spLocks noChangeShapeType="1"/>
              </p:cNvSpPr>
              <p:nvPr/>
            </p:nvSpPr>
            <p:spPr bwMode="auto">
              <a:xfrm flipV="1">
                <a:off x="4704" y="3312"/>
                <a:ext cx="51" cy="192"/>
              </a:xfrm>
              <a:prstGeom prst="line">
                <a:avLst/>
              </a:prstGeom>
              <a:noFill/>
              <a:ln w="9525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8" name="Line 540"/>
              <p:cNvSpPr>
                <a:spLocks noChangeShapeType="1"/>
              </p:cNvSpPr>
              <p:nvPr/>
            </p:nvSpPr>
            <p:spPr bwMode="auto">
              <a:xfrm>
                <a:off x="3737" y="3074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9" name="Line 541"/>
              <p:cNvSpPr>
                <a:spLocks noChangeShapeType="1"/>
              </p:cNvSpPr>
              <p:nvPr/>
            </p:nvSpPr>
            <p:spPr bwMode="auto">
              <a:xfrm>
                <a:off x="3737" y="3250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0" name="AutoShape 542"/>
              <p:cNvSpPr>
                <a:spLocks noChangeArrowheads="1"/>
              </p:cNvSpPr>
              <p:nvPr/>
            </p:nvSpPr>
            <p:spPr bwMode="auto">
              <a:xfrm>
                <a:off x="3417" y="3132"/>
                <a:ext cx="63" cy="72"/>
              </a:xfrm>
              <a:prstGeom prst="downArrow">
                <a:avLst>
                  <a:gd name="adj1" fmla="val 50620"/>
                  <a:gd name="adj2" fmla="val 47619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1" name="AutoShape 543"/>
              <p:cNvSpPr>
                <a:spLocks noChangeArrowheads="1"/>
              </p:cNvSpPr>
              <p:nvPr/>
            </p:nvSpPr>
            <p:spPr bwMode="auto">
              <a:xfrm rot="-16200000">
                <a:off x="3695" y="3055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2" name="AutoShape 544"/>
              <p:cNvSpPr>
                <a:spLocks noChangeArrowheads="1"/>
              </p:cNvSpPr>
              <p:nvPr/>
            </p:nvSpPr>
            <p:spPr bwMode="auto">
              <a:xfrm rot="-16200000">
                <a:off x="3695" y="3231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3" name="AutoShape 545"/>
              <p:cNvSpPr>
                <a:spLocks noChangeArrowheads="1"/>
              </p:cNvSpPr>
              <p:nvPr/>
            </p:nvSpPr>
            <p:spPr bwMode="auto">
              <a:xfrm rot="-16200000">
                <a:off x="3695" y="343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4" name="Text Box 546"/>
              <p:cNvSpPr txBox="1">
                <a:spLocks noChangeArrowheads="1"/>
              </p:cNvSpPr>
              <p:nvPr/>
            </p:nvSpPr>
            <p:spPr bwMode="auto">
              <a:xfrm>
                <a:off x="3200" y="3379"/>
                <a:ext cx="61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65" name="Text Box 547"/>
              <p:cNvSpPr txBox="1">
                <a:spLocks noChangeArrowheads="1"/>
              </p:cNvSpPr>
              <p:nvPr/>
            </p:nvSpPr>
            <p:spPr bwMode="auto">
              <a:xfrm>
                <a:off x="3120" y="2995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設定変更前  </a:t>
                </a:r>
              </a:p>
            </p:txBody>
          </p:sp>
          <p:sp>
            <p:nvSpPr>
              <p:cNvPr id="166" name="Line 548"/>
              <p:cNvSpPr>
                <a:spLocks noChangeShapeType="1"/>
              </p:cNvSpPr>
              <p:nvPr/>
            </p:nvSpPr>
            <p:spPr bwMode="auto">
              <a:xfrm>
                <a:off x="3737" y="3456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7" name="Text Box 549"/>
              <p:cNvSpPr txBox="1">
                <a:spLocks noChangeArrowheads="1"/>
              </p:cNvSpPr>
              <p:nvPr/>
            </p:nvSpPr>
            <p:spPr bwMode="auto">
              <a:xfrm>
                <a:off x="3120" y="3168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設定変更後  </a:t>
                </a:r>
              </a:p>
            </p:txBody>
          </p:sp>
        </p:grpSp>
        <p:sp>
          <p:nvSpPr>
            <p:cNvPr id="149" name="Text Box 554"/>
            <p:cNvSpPr txBox="1">
              <a:spLocks noChangeArrowheads="1"/>
            </p:cNvSpPr>
            <p:nvPr/>
          </p:nvSpPr>
          <p:spPr bwMode="auto">
            <a:xfrm>
              <a:off x="6942387" y="3821370"/>
              <a:ext cx="1601462" cy="40152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2 </a:t>
              </a:r>
            </a:p>
          </p:txBody>
        </p:sp>
      </p:grpSp>
      <p:sp>
        <p:nvSpPr>
          <p:cNvPr id="168" name="テキスト ボックス 167"/>
          <p:cNvSpPr txBox="1"/>
          <p:nvPr/>
        </p:nvSpPr>
        <p:spPr>
          <a:xfrm>
            <a:off x="5850660" y="240431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◆追従性を向上させ圧力変動幅を減少</a:t>
            </a: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850659" y="401412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◆圧力設定の低減</a:t>
            </a: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7336992" y="271714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圧力検知の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変更</a:t>
            </a: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7336993" y="297426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・配管圧力損失低減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など</a:t>
            </a:r>
          </a:p>
        </p:txBody>
      </p:sp>
      <p:sp>
        <p:nvSpPr>
          <p:cNvPr id="172" name="Text Box 447"/>
          <p:cNvSpPr txBox="1">
            <a:spLocks noChangeArrowheads="1"/>
          </p:cNvSpPr>
          <p:nvPr/>
        </p:nvSpPr>
        <p:spPr bwMode="auto">
          <a:xfrm>
            <a:off x="7403034" y="4273039"/>
            <a:ext cx="17409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0.1MPa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の場合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＝省エネ効果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7.0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　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332013" y="607765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75kW×6×0.60(Load factor )×24h/D×250D/Y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953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16.8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169570" y="5774531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Rectangle 136"/>
          <p:cNvSpPr txBox="1">
            <a:spLocks noChangeArrowheads="1"/>
          </p:cNvSpPr>
          <p:nvPr/>
        </p:nvSpPr>
        <p:spPr bwMode="auto">
          <a:xfrm>
            <a:off x="2699792" y="6010424"/>
            <a:ext cx="259228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参考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75" name="タイトル 1"/>
          <p:cNvSpPr txBox="1">
            <a:spLocks/>
          </p:cNvSpPr>
          <p:nvPr/>
        </p:nvSpPr>
        <p:spPr>
          <a:xfrm>
            <a:off x="0" y="-7950"/>
            <a:ext cx="9144000" cy="35394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500" b="1" noProof="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改善ネタ発掘 </a:t>
            </a:r>
            <a:r>
              <a:rPr kumimoji="1" lang="ja-JP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事例）空圧機の現場制御改善効果試算</a:t>
            </a:r>
            <a:endParaRPr kumimoji="1" lang="ja-JP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7" name="Rectangle 136"/>
          <p:cNvSpPr txBox="1">
            <a:spLocks noChangeArrowheads="1"/>
          </p:cNvSpPr>
          <p:nvPr/>
        </p:nvSpPr>
        <p:spPr bwMode="auto">
          <a:xfrm>
            <a:off x="4862655" y="450157"/>
            <a:ext cx="413537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</a:t>
            </a:r>
            <a:r>
              <a:rPr lang="ja-JP" altLang="en-US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省エネ改善事例を基に効果試算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pres?slideindex=1&amp;slidetitle=PowerPoint プレゼンテーション" highlightClick="1"/>
          </p:cNvPr>
          <p:cNvSpPr/>
          <p:nvPr/>
        </p:nvSpPr>
        <p:spPr>
          <a:xfrm>
            <a:off x="8540871" y="874721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5"/>
          <p:cNvSpPr>
            <a:spLocks noChangeArrowheads="1"/>
          </p:cNvSpPr>
          <p:nvPr/>
        </p:nvSpPr>
        <p:spPr bwMode="auto">
          <a:xfrm>
            <a:off x="107505" y="263823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255809" y="172664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456563" y="308434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81476" y="630963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9833" y="357926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17" name="グループ化 116"/>
          <p:cNvGrpSpPr/>
          <p:nvPr/>
        </p:nvGrpSpPr>
        <p:grpSpPr>
          <a:xfrm>
            <a:off x="467544" y="3288159"/>
            <a:ext cx="3761390" cy="3038326"/>
            <a:chOff x="778850" y="1277830"/>
            <a:chExt cx="3761390" cy="303832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78850" y="3762158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23441" y="3762157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875569" y="3762156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20160" y="3762155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82618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827209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979335" y="3288389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23928" y="3284984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354914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447239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cxnSp>
          <p:nvCxnSpPr>
            <p:cNvPr id="23" name="カギ線コネクタ 22"/>
            <p:cNvCxnSpPr>
              <a:stCxn id="12" idx="0"/>
              <a:endCxn id="16" idx="2"/>
            </p:cNvCxnSpPr>
            <p:nvPr/>
          </p:nvCxnSpPr>
          <p:spPr>
            <a:xfrm rot="5400000" flipH="1" flipV="1">
              <a:off x="1218808" y="2896438"/>
              <a:ext cx="312461" cy="4722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カギ線コネクタ 25"/>
            <p:cNvCxnSpPr>
              <a:stCxn id="13" idx="0"/>
              <a:endCxn id="16" idx="2"/>
            </p:cNvCxnSpPr>
            <p:nvPr/>
          </p:nvCxnSpPr>
          <p:spPr>
            <a:xfrm rot="16200000" flipV="1">
              <a:off x="1691104" y="2896438"/>
              <a:ext cx="312461" cy="47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8" idx="0"/>
              <a:endCxn id="12" idx="2"/>
            </p:cNvCxnSpPr>
            <p:nvPr/>
          </p:nvCxnSpPr>
          <p:spPr>
            <a:xfrm flipV="1">
              <a:off x="1138890" y="3565815"/>
              <a:ext cx="0" cy="196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9" idx="0"/>
              <a:endCxn id="13" idx="2"/>
            </p:cNvCxnSpPr>
            <p:nvPr/>
          </p:nvCxnSpPr>
          <p:spPr>
            <a:xfrm flipV="1">
              <a:off x="2083481" y="3565815"/>
              <a:ext cx="0" cy="1963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10" idx="0"/>
              <a:endCxn id="14" idx="2"/>
            </p:cNvCxnSpPr>
            <p:nvPr/>
          </p:nvCxnSpPr>
          <p:spPr>
            <a:xfrm flipH="1" flipV="1">
              <a:off x="3235607" y="3565388"/>
              <a:ext cx="2" cy="196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11" idx="0"/>
              <a:endCxn id="15" idx="2"/>
            </p:cNvCxnSpPr>
            <p:nvPr/>
          </p:nvCxnSpPr>
          <p:spPr>
            <a:xfrm flipV="1">
              <a:off x="4180200" y="3561983"/>
              <a:ext cx="0" cy="20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カギ線コネクタ 42"/>
            <p:cNvCxnSpPr>
              <a:stCxn id="15" idx="0"/>
              <a:endCxn id="17" idx="2"/>
            </p:cNvCxnSpPr>
            <p:nvPr/>
          </p:nvCxnSpPr>
          <p:spPr>
            <a:xfrm rot="16200000" flipV="1">
              <a:off x="3787542" y="2892325"/>
              <a:ext cx="308629" cy="4766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カギ線コネクタ 45"/>
            <p:cNvCxnSpPr>
              <a:stCxn id="14" idx="0"/>
              <a:endCxn id="17" idx="2"/>
            </p:cNvCxnSpPr>
            <p:nvPr/>
          </p:nvCxnSpPr>
          <p:spPr>
            <a:xfrm rot="5400000" flipH="1" flipV="1">
              <a:off x="3313542" y="2898420"/>
              <a:ext cx="312034" cy="4679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/>
            <p:cNvGrpSpPr/>
            <p:nvPr/>
          </p:nvGrpSpPr>
          <p:grpSpPr>
            <a:xfrm>
              <a:off x="1205516" y="2279435"/>
              <a:ext cx="2865535" cy="192692"/>
              <a:chOff x="1755200" y="1628800"/>
              <a:chExt cx="2865535" cy="192692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1755200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0" name="直線コネクタ 59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/>
              <p:cNvGrpSpPr/>
              <p:nvPr/>
            </p:nvGrpSpPr>
            <p:grpSpPr>
              <a:xfrm>
                <a:off x="4540239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9" name="直線コネクタ 68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コネクタ 71"/>
              <p:cNvCxnSpPr/>
              <p:nvPr/>
            </p:nvCxnSpPr>
            <p:spPr>
              <a:xfrm>
                <a:off x="1835694" y="1725146"/>
                <a:ext cx="27045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カギ線コネクタ 73"/>
            <p:cNvCxnSpPr>
              <a:stCxn id="16" idx="0"/>
            </p:cNvCxnSpPr>
            <p:nvPr/>
          </p:nvCxnSpPr>
          <p:spPr>
            <a:xfrm rot="5400000" flipH="1" flipV="1">
              <a:off x="2056228" y="2122610"/>
              <a:ext cx="131705" cy="102178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 flipV="1">
              <a:off x="2632974" y="2375781"/>
              <a:ext cx="0" cy="191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カギ線コネクタ 78"/>
            <p:cNvCxnSpPr>
              <a:stCxn id="17" idx="0"/>
            </p:cNvCxnSpPr>
            <p:nvPr/>
          </p:nvCxnSpPr>
          <p:spPr>
            <a:xfrm rot="16200000" flipV="1">
              <a:off x="3102391" y="2098235"/>
              <a:ext cx="131705" cy="10705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flipV="1">
              <a:off x="2979335" y="2092655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flipV="1">
              <a:off x="2267744" y="2092656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煙突のある製造工場のイラスト素材 | 無料フリーイラスト素材集【Fram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713" y="1277830"/>
              <a:ext cx="1161457" cy="813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テキスト ボックス 119"/>
          <p:cNvSpPr txBox="1"/>
          <p:nvPr/>
        </p:nvSpPr>
        <p:spPr>
          <a:xfrm>
            <a:off x="539552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485169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2616481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580862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83093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892668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04127" y="436937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125A</a:t>
            </a: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573077" y="41297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285568" y="412654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945089" y="4017451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937782" y="354368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19" name="上矢印 118"/>
          <p:cNvSpPr/>
          <p:nvPr/>
        </p:nvSpPr>
        <p:spPr>
          <a:xfrm>
            <a:off x="3305722" y="3759513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924300" y="338649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2937782" y="3870947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341610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全てコベルコ社、エアー配管直管部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326911" y="2939596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4716017" y="2933384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5218382" y="5779908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981639" y="5776801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7926230" y="5776800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5322151" y="5306567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7085406" y="5303035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029999" y="5299630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5460985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553310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8" name="カギ線コネクタ 147"/>
          <p:cNvCxnSpPr>
            <a:stCxn id="142" idx="0"/>
            <a:endCxn id="146" idx="2"/>
          </p:cNvCxnSpPr>
          <p:nvPr/>
        </p:nvCxnSpPr>
        <p:spPr>
          <a:xfrm rot="5400000" flipH="1" flipV="1">
            <a:off x="5490056" y="5079366"/>
            <a:ext cx="315566" cy="13883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>
            <a:stCxn id="138" idx="0"/>
            <a:endCxn id="142" idx="2"/>
          </p:cNvCxnSpPr>
          <p:nvPr/>
        </p:nvCxnSpPr>
        <p:spPr>
          <a:xfrm flipV="1">
            <a:off x="5578422" y="5583566"/>
            <a:ext cx="0" cy="196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/>
          <p:cNvCxnSpPr>
            <a:stCxn id="140" idx="0"/>
            <a:endCxn id="144" idx="2"/>
          </p:cNvCxnSpPr>
          <p:nvPr/>
        </p:nvCxnSpPr>
        <p:spPr>
          <a:xfrm flipH="1" flipV="1">
            <a:off x="7341677" y="5580033"/>
            <a:ext cx="2" cy="196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>
            <a:stCxn id="141" idx="0"/>
            <a:endCxn id="145" idx="2"/>
          </p:cNvCxnSpPr>
          <p:nvPr/>
        </p:nvCxnSpPr>
        <p:spPr>
          <a:xfrm flipV="1">
            <a:off x="8286270" y="5576628"/>
            <a:ext cx="0" cy="200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カギ線コネクタ 153"/>
          <p:cNvCxnSpPr>
            <a:stCxn id="145" idx="0"/>
            <a:endCxn id="147" idx="2"/>
          </p:cNvCxnSpPr>
          <p:nvPr/>
        </p:nvCxnSpPr>
        <p:spPr>
          <a:xfrm rot="16200000" flipV="1">
            <a:off x="7893613" y="4906971"/>
            <a:ext cx="308629" cy="4766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カギ線コネクタ 154"/>
          <p:cNvCxnSpPr>
            <a:stCxn id="144" idx="0"/>
            <a:endCxn id="147" idx="2"/>
          </p:cNvCxnSpPr>
          <p:nvPr/>
        </p:nvCxnSpPr>
        <p:spPr>
          <a:xfrm rot="5400000" flipH="1" flipV="1">
            <a:off x="7419612" y="4913065"/>
            <a:ext cx="312034" cy="4679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/>
          <p:cNvCxnSpPr>
            <a:stCxn id="146" idx="0"/>
            <a:endCxn id="162" idx="1"/>
          </p:cNvCxnSpPr>
          <p:nvPr/>
        </p:nvCxnSpPr>
        <p:spPr>
          <a:xfrm rot="5400000" flipH="1" flipV="1">
            <a:off x="5418511" y="3997731"/>
            <a:ext cx="1015016" cy="41752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カギ線コネクタ 158"/>
          <p:cNvCxnSpPr>
            <a:stCxn id="147" idx="0"/>
            <a:endCxn id="162" idx="3"/>
          </p:cNvCxnSpPr>
          <p:nvPr/>
        </p:nvCxnSpPr>
        <p:spPr>
          <a:xfrm rot="16200000" flipV="1">
            <a:off x="7045403" y="3949823"/>
            <a:ext cx="1015016" cy="51334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2" descr="煙突のある製造工場のイラスト素材 | 無料フリーイラスト素材集【Fram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84" y="3292475"/>
            <a:ext cx="1161457" cy="813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テキスト ボックス 169"/>
          <p:cNvSpPr txBox="1"/>
          <p:nvPr/>
        </p:nvSpPr>
        <p:spPr>
          <a:xfrm>
            <a:off x="5290390" y="555461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7033857" y="5551505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7998238" y="5560633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5281632" y="5067036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7310044" y="49313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5670820" y="3472328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7935711" y="4032023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7928404" y="355825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81" name="上矢印 180"/>
          <p:cNvSpPr/>
          <p:nvPr/>
        </p:nvSpPr>
        <p:spPr>
          <a:xfrm>
            <a:off x="8296344" y="3774085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7914922" y="340106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7928404" y="3885519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6058992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全て日立社、エアー配管直管部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7563632" y="347232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87" name="AutoShape 15"/>
          <p:cNvSpPr>
            <a:spLocks noChangeArrowheads="1"/>
          </p:cNvSpPr>
          <p:nvPr/>
        </p:nvSpPr>
        <p:spPr bwMode="auto">
          <a:xfrm>
            <a:off x="105508" y="1544518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AutoShape 248"/>
          <p:cNvSpPr>
            <a:spLocks noChangeArrowheads="1"/>
          </p:cNvSpPr>
          <p:nvPr/>
        </p:nvSpPr>
        <p:spPr bwMode="auto">
          <a:xfrm>
            <a:off x="253812" y="1453359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 改造費用と省ｴﾈ効果</a:t>
            </a:r>
          </a:p>
        </p:txBody>
      </p:sp>
      <p:graphicFrame>
        <p:nvGraphicFramePr>
          <p:cNvPr id="89" name="表 88"/>
          <p:cNvGraphicFramePr>
            <a:graphicFrameLocks noGrp="1"/>
          </p:cNvGraphicFramePr>
          <p:nvPr/>
        </p:nvGraphicFramePr>
        <p:xfrm>
          <a:off x="6454566" y="1589129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92" name="テキスト ボックス 91"/>
          <p:cNvSpPr txBox="1"/>
          <p:nvPr/>
        </p:nvSpPr>
        <p:spPr>
          <a:xfrm>
            <a:off x="395536" y="192322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3073893" y="1650184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94" name="グループ化 93"/>
          <p:cNvGrpSpPr/>
          <p:nvPr/>
        </p:nvGrpSpPr>
        <p:grpSpPr>
          <a:xfrm>
            <a:off x="9392218" y="3825187"/>
            <a:ext cx="6204552" cy="2955694"/>
            <a:chOff x="1041748" y="1908406"/>
            <a:chExt cx="6204552" cy="2955694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1459402" y="2917689"/>
              <a:ext cx="2395955" cy="1028455"/>
              <a:chOff x="710102" y="1711641"/>
              <a:chExt cx="5178326" cy="2222779"/>
            </a:xfrm>
          </p:grpSpPr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2530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85782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84962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788639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8525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091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02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3" name="図 20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612436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4" name="図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3367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66265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558158" y="173922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7" name="図 2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476136" y="1722144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8" name="図 20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145253" y="2234788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332529" y="1435454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935119" y="1435454"/>
                <a:ext cx="344337" cy="896711"/>
              </a:xfrm>
              <a:prstGeom prst="rect">
                <a:avLst/>
              </a:prstGeom>
            </p:spPr>
          </p:pic>
        </p:grpSp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76281" y="3462550"/>
              <a:ext cx="569679" cy="397509"/>
            </a:xfrm>
            <a:prstGeom prst="rect">
              <a:avLst/>
            </a:prstGeom>
          </p:spPr>
        </p:pic>
        <p:sp>
          <p:nvSpPr>
            <p:cNvPr id="97" name="角丸四角形 96"/>
            <p:cNvSpPr/>
            <p:nvPr/>
          </p:nvSpPr>
          <p:spPr>
            <a:xfrm>
              <a:off x="1416933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>
              <a:off x="2163672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9" name="角丸四角形 98"/>
            <p:cNvSpPr/>
            <p:nvPr/>
          </p:nvSpPr>
          <p:spPr>
            <a:xfrm>
              <a:off x="2905296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0" name="二等辺三角形 99"/>
            <p:cNvSpPr/>
            <p:nvPr/>
          </p:nvSpPr>
          <p:spPr>
            <a:xfrm rot="5400000">
              <a:off x="1873032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1" name="二等辺三角形 100"/>
            <p:cNvSpPr/>
            <p:nvPr/>
          </p:nvSpPr>
          <p:spPr>
            <a:xfrm rot="5400000">
              <a:off x="2611238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2" name="二等辺三角形 101"/>
            <p:cNvSpPr/>
            <p:nvPr/>
          </p:nvSpPr>
          <p:spPr>
            <a:xfrm rot="5400000">
              <a:off x="3331681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03" name="図 102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081" y="3887337"/>
              <a:ext cx="670575" cy="502931"/>
            </a:xfrm>
            <a:prstGeom prst="rect">
              <a:avLst/>
            </a:prstGeom>
          </p:spPr>
        </p:pic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809" y="3887337"/>
              <a:ext cx="670575" cy="502931"/>
            </a:xfrm>
            <a:prstGeom prst="rect">
              <a:avLst/>
            </a:prstGeom>
          </p:spPr>
        </p:pic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337" y="3887337"/>
              <a:ext cx="670575" cy="502931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875" y="3887337"/>
              <a:ext cx="670575" cy="502931"/>
            </a:xfrm>
            <a:prstGeom prst="rect">
              <a:avLst/>
            </a:prstGeom>
          </p:spPr>
        </p:pic>
        <p:sp>
          <p:nvSpPr>
            <p:cNvPr id="107" name="テキスト ボックス 106"/>
            <p:cNvSpPr txBox="1"/>
            <p:nvPr/>
          </p:nvSpPr>
          <p:spPr>
            <a:xfrm>
              <a:off x="1249071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No1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1959299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No2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271403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No3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346556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No4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1041748" y="1915794"/>
              <a:ext cx="6092477" cy="2948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cxnSp>
          <p:nvCxnSpPr>
            <p:cNvPr id="112" name="直線矢印コネクタ 111"/>
            <p:cNvCxnSpPr/>
            <p:nvPr/>
          </p:nvCxnSpPr>
          <p:spPr>
            <a:xfrm flipH="1" flipV="1">
              <a:off x="3201905" y="2643690"/>
              <a:ext cx="1339394" cy="95791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テキスト ボックス 112"/>
            <p:cNvSpPr txBox="1"/>
            <p:nvPr/>
          </p:nvSpPr>
          <p:spPr>
            <a:xfrm>
              <a:off x="3227382" y="236188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99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無線送信</a:t>
              </a: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3593545" y="3413505"/>
              <a:ext cx="358103" cy="4825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1665740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241458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7" name="テキスト ボックス 136"/>
            <p:cNvSpPr txBox="1"/>
            <p:nvPr/>
          </p:nvSpPr>
          <p:spPr>
            <a:xfrm>
              <a:off x="312891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 rot="5400000" flipV="1">
              <a:off x="2419808" y="2160603"/>
              <a:ext cx="457038" cy="1971209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2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809" y="2093395"/>
              <a:ext cx="703217" cy="832209"/>
            </a:xfrm>
            <a:prstGeom prst="rect">
              <a:avLst/>
            </a:prstGeom>
          </p:spPr>
        </p:pic>
        <p:sp>
          <p:nvSpPr>
            <p:cNvPr id="149" name="テキスト ボックス 148"/>
            <p:cNvSpPr txBox="1"/>
            <p:nvPr/>
          </p:nvSpPr>
          <p:spPr>
            <a:xfrm>
              <a:off x="1085172" y="2216261"/>
              <a:ext cx="83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ＥＭＳ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サーバ</a:t>
              </a: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1114425" y="2044432"/>
              <a:ext cx="3124200" cy="989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1185662" y="1908406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2F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1114425" y="3179563"/>
              <a:ext cx="3124200" cy="15667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185662" y="3043537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2568222" y="1982756"/>
              <a:ext cx="816188" cy="845340"/>
              <a:chOff x="1067167" y="857738"/>
              <a:chExt cx="1030613" cy="1067424"/>
            </a:xfrm>
          </p:grpSpPr>
          <p:pic>
            <p:nvPicPr>
              <p:cNvPr id="193" name="図 19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4" name="正方形/長方形 193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  <p:cxnSp>
          <p:nvCxnSpPr>
            <p:cNvPr id="163" name="直線コネクタ 162"/>
            <p:cNvCxnSpPr/>
            <p:nvPr/>
          </p:nvCxnSpPr>
          <p:spPr>
            <a:xfrm flipV="1">
              <a:off x="2464131" y="2584669"/>
              <a:ext cx="356612" cy="424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角丸四角形吹き出し 163"/>
            <p:cNvSpPr/>
            <p:nvPr/>
          </p:nvSpPr>
          <p:spPr>
            <a:xfrm>
              <a:off x="4407950" y="2044431"/>
              <a:ext cx="2642434" cy="2701927"/>
            </a:xfrm>
            <a:prstGeom prst="wedgeRoundRectCallout">
              <a:avLst>
                <a:gd name="adj1" fmla="val -65819"/>
                <a:gd name="adj2" fmla="val 12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65" name="図 16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" t="3531" r="10651" b="5144"/>
            <a:stretch/>
          </p:blipFill>
          <p:spPr>
            <a:xfrm>
              <a:off x="4728972" y="2080839"/>
              <a:ext cx="306615" cy="2572706"/>
            </a:xfrm>
            <a:prstGeom prst="rect">
              <a:avLst/>
            </a:prstGeom>
          </p:spPr>
        </p:pic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01421" y="3593663"/>
              <a:ext cx="925664" cy="645907"/>
            </a:xfrm>
            <a:prstGeom prst="rect">
              <a:avLst/>
            </a:prstGeom>
          </p:spPr>
        </p:pic>
        <p:sp>
          <p:nvSpPr>
            <p:cNvPr id="167" name="テキスト ボックス 166"/>
            <p:cNvSpPr txBox="1"/>
            <p:nvPr/>
          </p:nvSpPr>
          <p:spPr>
            <a:xfrm>
              <a:off x="5051955" y="3771039"/>
              <a:ext cx="930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流量計</a:t>
              </a:r>
            </a:p>
          </p:txBody>
        </p:sp>
        <p:cxnSp>
          <p:nvCxnSpPr>
            <p:cNvPr id="168" name="直線コネクタ 167"/>
            <p:cNvCxnSpPr/>
            <p:nvPr/>
          </p:nvCxnSpPr>
          <p:spPr>
            <a:xfrm>
              <a:off x="4966420" y="2979331"/>
              <a:ext cx="0" cy="596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5146529" y="267524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無線機盤</a:t>
              </a:r>
            </a:p>
          </p:txBody>
        </p:sp>
        <p:sp>
          <p:nvSpPr>
            <p:cNvPr id="171" name="テキスト ボックス 170"/>
            <p:cNvSpPr txBox="1"/>
            <p:nvPr/>
          </p:nvSpPr>
          <p:spPr>
            <a:xfrm>
              <a:off x="5600140" y="4350243"/>
              <a:ext cx="1646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コードリール</a:t>
              </a:r>
            </a:p>
          </p:txBody>
        </p:sp>
        <p:pic>
          <p:nvPicPr>
            <p:cNvPr id="177" name="図 1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65" y="2524799"/>
              <a:ext cx="585226" cy="616028"/>
            </a:xfrm>
            <a:prstGeom prst="rect">
              <a:avLst/>
            </a:prstGeom>
          </p:spPr>
        </p:pic>
        <p:pic>
          <p:nvPicPr>
            <p:cNvPr id="178" name="図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32" y="3578972"/>
              <a:ext cx="763890" cy="763890"/>
            </a:xfrm>
            <a:prstGeom prst="rect">
              <a:avLst/>
            </a:prstGeom>
          </p:spPr>
        </p:pic>
        <p:sp>
          <p:nvSpPr>
            <p:cNvPr id="185" name="テキスト ボックス 184"/>
            <p:cNvSpPr txBox="1"/>
            <p:nvPr/>
          </p:nvSpPr>
          <p:spPr>
            <a:xfrm>
              <a:off x="5880447" y="2267689"/>
              <a:ext cx="1169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コンセント</a:t>
              </a:r>
            </a:p>
          </p:txBody>
        </p:sp>
        <p:cxnSp>
          <p:nvCxnSpPr>
            <p:cNvPr id="186" name="直線コネクタ 185"/>
            <p:cNvCxnSpPr/>
            <p:nvPr/>
          </p:nvCxnSpPr>
          <p:spPr>
            <a:xfrm>
              <a:off x="5042465" y="2889584"/>
              <a:ext cx="955995" cy="1081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コネクタ 186"/>
            <p:cNvCxnSpPr/>
            <p:nvPr/>
          </p:nvCxnSpPr>
          <p:spPr>
            <a:xfrm flipV="1">
              <a:off x="6344728" y="3083221"/>
              <a:ext cx="427750" cy="887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グループ化 187"/>
            <p:cNvGrpSpPr/>
            <p:nvPr/>
          </p:nvGrpSpPr>
          <p:grpSpPr>
            <a:xfrm>
              <a:off x="4366972" y="1911907"/>
              <a:ext cx="1030613" cy="1067424"/>
              <a:chOff x="1067167" y="857738"/>
              <a:chExt cx="1030613" cy="1067424"/>
            </a:xfrm>
          </p:grpSpPr>
          <p:pic>
            <p:nvPicPr>
              <p:cNvPr id="190" name="図 18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1" name="正方形/長方形 190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7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5072360" y="4611516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383888" y="5090825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113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2.0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5212" t="16434" r="37092" b="14377"/>
          <a:stretch/>
        </p:blipFill>
        <p:spPr>
          <a:xfrm>
            <a:off x="6921" y="3175"/>
            <a:ext cx="4896544" cy="68580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497884" y="512015"/>
            <a:ext cx="31683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エアー漏れ量の測定と算出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19848" y="1152714"/>
            <a:ext cx="3574324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&lt;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計算式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①改善前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②改善後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③改善効果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＝① － ②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65836" y="2388059"/>
            <a:ext cx="4032448" cy="2088232"/>
          </a:xfrm>
          <a:prstGeom prst="rect">
            <a:avLst/>
          </a:prstGeom>
          <a:noFill/>
        </p:spPr>
        <p:txBody>
          <a:bodyPr wrap="none" lIns="10800" tIns="10800" rIns="10800" bIns="10800" rtlCol="0" anchor="t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・期待効果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試算：効果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％の場合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75kW×1×0.60(Load factor )×12h/D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　　　　　　　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×250D/Y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×0.05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   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× 16.8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113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6,750kWh/Y×0.2966kg-CO2/kWh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                                     ÷1,000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2.0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動作設定ボタン: ホーム 1">
            <a:hlinkClick r:id="rId3" action="ppaction://hlinksldjump" highlightClick="1"/>
          </p:cNvPr>
          <p:cNvSpPr/>
          <p:nvPr/>
        </p:nvSpPr>
        <p:spPr>
          <a:xfrm>
            <a:off x="8666236" y="117566"/>
            <a:ext cx="334073" cy="394449"/>
          </a:xfrm>
          <a:prstGeom prst="actionButtonHome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2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3</a:t>
            </a:r>
            <a:r>
              <a:rPr lang="ja-JP" altLang="en-US" dirty="0" err="1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ダイシン精機㈱ 情報基盤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省エネ活用事例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①改善ネタ出しの着眼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88249" y="34499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②現場調査～省エネ改善提案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設備異常時支援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必要な用途・端末のみ情報共有可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712690" y="3099505"/>
            <a:ext cx="3543765" cy="2589291"/>
            <a:chOff x="955663" y="2737185"/>
            <a:chExt cx="3543765" cy="2589291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73" y="2737185"/>
              <a:ext cx="997578" cy="997578"/>
            </a:xfrm>
            <a:prstGeom prst="rect">
              <a:avLst/>
            </a:prstGeom>
          </p:spPr>
        </p:pic>
        <p:sp>
          <p:nvSpPr>
            <p:cNvPr id="78" name="正方形/長方形 77"/>
            <p:cNvSpPr/>
            <p:nvPr/>
          </p:nvSpPr>
          <p:spPr>
            <a:xfrm>
              <a:off x="3135127" y="3099756"/>
              <a:ext cx="6979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6146" name="Picture 2" descr="埼玉県熊谷市 M企業様第1工場特高変電所塗装 ｜株式会社ミヤケン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177" y="4181063"/>
              <a:ext cx="1122787" cy="84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59" y="4347808"/>
              <a:ext cx="950901" cy="693437"/>
            </a:xfrm>
            <a:prstGeom prst="rect">
              <a:avLst/>
            </a:prstGeom>
          </p:spPr>
        </p:pic>
        <p:pic>
          <p:nvPicPr>
            <p:cNvPr id="6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570" y="3978223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527" y="4329716"/>
              <a:ext cx="950901" cy="693437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2549889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北・南工場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3652336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熱・本工場</a:t>
              </a:r>
            </a:p>
          </p:txBody>
        </p:sp>
        <p:pic>
          <p:nvPicPr>
            <p:cNvPr id="8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55" y="3994651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955663" y="5064880"/>
              <a:ext cx="13292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特高変電所・空圧機</a:t>
              </a:r>
            </a:p>
          </p:txBody>
        </p:sp>
        <p:cxnSp>
          <p:nvCxnSpPr>
            <p:cNvPr id="12" name="直線コネクタ 11"/>
            <p:cNvCxnSpPr>
              <a:stCxn id="6146" idx="0"/>
            </p:cNvCxnSpPr>
            <p:nvPr/>
          </p:nvCxnSpPr>
          <p:spPr>
            <a:xfrm flipH="1" flipV="1">
              <a:off x="1586570" y="3779679"/>
              <a:ext cx="1" cy="40138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>
              <a:stCxn id="62" idx="0"/>
            </p:cNvCxnSpPr>
            <p:nvPr/>
          </p:nvCxnSpPr>
          <p:spPr>
            <a:xfrm flipV="1">
              <a:off x="2800682" y="3552677"/>
              <a:ext cx="0" cy="42554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 flipV="1">
              <a:off x="3934223" y="3779679"/>
              <a:ext cx="0" cy="21816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6572" y="3779679"/>
              <a:ext cx="234765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05" y="1195774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1608984" y="1302512"/>
            <a:ext cx="1790402" cy="1973612"/>
            <a:chOff x="1275254" y="1149128"/>
            <a:chExt cx="1790402" cy="19736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25A91AD-476D-490B-9B57-747695511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11541" y="1149128"/>
              <a:ext cx="354115" cy="343492"/>
            </a:xfrm>
            <a:prstGeom prst="rect">
              <a:avLst/>
            </a:prstGeom>
          </p:spPr>
        </p:pic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pic>
          <p:nvPicPr>
            <p:cNvPr id="106" name="図 105">
              <a:extLst>
                <a:ext uri="{FF2B5EF4-FFF2-40B4-BE49-F238E27FC236}">
                  <a16:creationId xmlns:a16="http://schemas.microsoft.com/office/drawing/2014/main" id="{031AB172-A28C-4611-A955-386891F4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254" y="1149128"/>
              <a:ext cx="354115" cy="343492"/>
            </a:xfrm>
            <a:prstGeom prst="rect">
              <a:avLst/>
            </a:prstGeom>
          </p:spPr>
        </p:pic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78253966-D70C-4F5F-8FFC-87BD928AE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11" y="1476937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66DFC1B5-3F94-4708-9582-3BAF748A908D}"/>
                </a:ext>
              </a:extLst>
            </p:cNvPr>
            <p:cNvCxnSpPr/>
            <p:nvPr/>
          </p:nvCxnSpPr>
          <p:spPr>
            <a:xfrm flipH="1">
              <a:off x="2883069" y="147559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311" y="1613472"/>
              <a:ext cx="143472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ﾀﾞｲｼﾝ精機㈱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610727" y="418691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12043" y="419816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4PC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通信のみ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374012" y="1307074"/>
            <a:ext cx="887269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適時 連携</a:t>
            </a: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733BB01E-7BBE-4444-8802-6B5C31287F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5003" y="4122248"/>
            <a:ext cx="1758771" cy="98960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38A814D5-2561-4EF7-99EB-D87F08215E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127" y="1409515"/>
            <a:ext cx="3129162" cy="1972371"/>
          </a:xfrm>
          <a:prstGeom prst="rect">
            <a:avLst/>
          </a:prstGeom>
        </p:spPr>
      </p:pic>
      <p:sp>
        <p:nvSpPr>
          <p:cNvPr id="131" name="角丸四角形 130"/>
          <p:cNvSpPr/>
          <p:nvPr/>
        </p:nvSpPr>
        <p:spPr>
          <a:xfrm>
            <a:off x="7091620" y="1840050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2" name="直線コネクタ 131"/>
          <p:cNvCxnSpPr>
            <a:stCxn id="131" idx="0"/>
          </p:cNvCxnSpPr>
          <p:nvPr/>
        </p:nvCxnSpPr>
        <p:spPr>
          <a:xfrm flipV="1">
            <a:off x="7246142" y="1545285"/>
            <a:ext cx="671395" cy="294765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pic>
        <p:nvPicPr>
          <p:cNvPr id="4" name="図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2205" y="1287227"/>
            <a:ext cx="929963" cy="492565"/>
          </a:xfrm>
          <a:prstGeom prst="rect">
            <a:avLst/>
          </a:prstGeom>
        </p:spPr>
      </p:pic>
      <p:sp>
        <p:nvSpPr>
          <p:cNvPr id="133" name="角丸四角形 132"/>
          <p:cNvSpPr/>
          <p:nvPr/>
        </p:nvSpPr>
        <p:spPr>
          <a:xfrm>
            <a:off x="7757684" y="1836427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 flipV="1">
            <a:off x="7921109" y="1766251"/>
            <a:ext cx="186225" cy="71989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sp>
        <p:nvSpPr>
          <p:cNvPr id="17" name="正方形/長方形 16"/>
          <p:cNvSpPr/>
          <p:nvPr/>
        </p:nvSpPr>
        <p:spPr>
          <a:xfrm>
            <a:off x="4986813" y="2422963"/>
            <a:ext cx="3131508" cy="95626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23" name="曲線コネクタ 22"/>
          <p:cNvCxnSpPr>
            <a:endCxn id="17" idx="0"/>
          </p:cNvCxnSpPr>
          <p:nvPr/>
        </p:nvCxnSpPr>
        <p:spPr>
          <a:xfrm rot="10800000" flipV="1">
            <a:off x="6552567" y="1390477"/>
            <a:ext cx="1343282" cy="1032486"/>
          </a:xfrm>
          <a:prstGeom prst="curvedConnector2">
            <a:avLst/>
          </a:prstGeom>
          <a:ln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36780" y="1761892"/>
            <a:ext cx="1085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①休日ｴﾈﾙｷﾞ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洗出し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96326" y="2480471"/>
            <a:ext cx="106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調査⇒ﾈﾀ出し</a:t>
            </a:r>
          </a:p>
        </p:txBody>
      </p:sp>
      <p:pic>
        <p:nvPicPr>
          <p:cNvPr id="138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7031" y="2814367"/>
            <a:ext cx="324778" cy="568361"/>
          </a:xfrm>
          <a:prstGeom prst="rect">
            <a:avLst/>
          </a:prstGeom>
        </p:spPr>
      </p:pic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908974" y="380919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→配置・使用量把握</a:t>
            </a:r>
          </a:p>
        </p:txBody>
      </p:sp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31" y="4097083"/>
            <a:ext cx="1062432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3" y="4097083"/>
            <a:ext cx="1063971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7959195" y="5446113"/>
            <a:ext cx="986556" cy="566447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洗浄機水切り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切粉の吹飛し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↓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ﾊﾟﾙｽｴｱﾌﾞﾛ化</a:t>
            </a:r>
          </a:p>
        </p:txBody>
      </p:sp>
      <p:pic>
        <p:nvPicPr>
          <p:cNvPr id="144" name="Picture 3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70" y="5269129"/>
            <a:ext cx="1051657" cy="82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6727775" y="3803293"/>
            <a:ext cx="220622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②図面・現場→状況把握・個別計測</a:t>
            </a:r>
          </a:p>
        </p:txBody>
      </p:sp>
      <p:sp>
        <p:nvSpPr>
          <p:cNvPr id="147" name="Rectangle 5"/>
          <p:cNvSpPr>
            <a:spLocks noChangeArrowheads="1"/>
          </p:cNvSpPr>
          <p:nvPr/>
        </p:nvSpPr>
        <p:spPr bwMode="auto">
          <a:xfrm>
            <a:off x="6900443" y="4894061"/>
            <a:ext cx="1869117" cy="25197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インバータ化と自動制御改造</a:t>
            </a:r>
          </a:p>
        </p:txBody>
      </p:sp>
      <p:graphicFrame>
        <p:nvGraphicFramePr>
          <p:cNvPr id="148" name="オブジェクト 147"/>
          <p:cNvGraphicFramePr>
            <a:graphicFrameLocks noChangeAspect="1"/>
          </p:cNvGraphicFramePr>
          <p:nvPr/>
        </p:nvGraphicFramePr>
        <p:xfrm>
          <a:off x="9727167" y="1164534"/>
          <a:ext cx="37877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" name="ワークシート" r:id="rId17" imgW="6457918" imgH="1209851" progId="Excel.Sheet.12">
                  <p:embed/>
                </p:oleObj>
              </mc:Choice>
              <mc:Fallback>
                <p:oleObj name="ワークシート" r:id="rId17" imgW="6457918" imgH="1209851" progId="Excel.Sheet.12">
                  <p:embed/>
                  <p:pic>
                    <p:nvPicPr>
                      <p:cNvPr id="148" name="オブジェクト 14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727167" y="1164534"/>
                        <a:ext cx="378777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9"/>
          <a:srcRect r="48765"/>
          <a:stretch/>
        </p:blipFill>
        <p:spPr>
          <a:xfrm>
            <a:off x="4850776" y="5432446"/>
            <a:ext cx="1848678" cy="678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6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33" y="4951003"/>
            <a:ext cx="352166" cy="616290"/>
          </a:xfrm>
          <a:prstGeom prst="rect">
            <a:avLst/>
          </a:prstGeom>
        </p:spPr>
      </p:pic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842599" y="517310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③提案～改善リストまとめ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90" name="タイトル 1"/>
          <p:cNvSpPr txBox="1">
            <a:spLocks/>
          </p:cNvSpPr>
          <p:nvPr/>
        </p:nvSpPr>
        <p:spPr>
          <a:xfrm>
            <a:off x="9605054" y="2745759"/>
            <a:ext cx="4032000" cy="11042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ワイパー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ワイズテック</a:t>
            </a:r>
            <a:endParaRPr lang="en-US" altLang="ja-JP" sz="1800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804280" y="616649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情報活用の目的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19972" y="978893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①非稼働ｴﾈﾙｷﾞ炙出し→ﾚﾎﾟｰﾄ報告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06291" y="3475113"/>
            <a:ext cx="4555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診断～改善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立案支援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必要な用途・端末のみの情報共有化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099505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16107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31207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883215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21048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0674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41855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62" idx="0"/>
          </p:cNvCxnSpPr>
          <p:nvPr/>
        </p:nvCxnSpPr>
        <p:spPr>
          <a:xfrm flipV="1">
            <a:off x="2557709" y="3914997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41999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176140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02512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 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1553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1243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2PC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358187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850713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870894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575702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08682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43149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41855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10120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360161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34795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353956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02082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12"/>
          <a:srcRect r="4174"/>
          <a:stretch/>
        </p:blipFill>
        <p:spPr>
          <a:xfrm>
            <a:off x="4889657" y="1312789"/>
            <a:ext cx="3925357" cy="137772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818" y="2740719"/>
            <a:ext cx="1736135" cy="735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14"/>
          <a:srcRect r="5219"/>
          <a:stretch/>
        </p:blipFill>
        <p:spPr>
          <a:xfrm>
            <a:off x="6684721" y="2736900"/>
            <a:ext cx="2141780" cy="753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668" y="2482008"/>
            <a:ext cx="324778" cy="568361"/>
          </a:xfrm>
          <a:prstGeom prst="rect">
            <a:avLst/>
          </a:prstGeom>
        </p:spPr>
      </p:pic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5803180" y="2701240"/>
            <a:ext cx="2918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生産・照明・空調の系統まで分析→洗出し</a:t>
            </a: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1777" y="3828703"/>
            <a:ext cx="3923237" cy="192176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50" name="タイトル 1"/>
          <p:cNvSpPr txBox="1">
            <a:spLocks/>
          </p:cNvSpPr>
          <p:nvPr/>
        </p:nvSpPr>
        <p:spPr>
          <a:xfrm>
            <a:off x="4891777" y="5719880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現場に沿った個別提案～年計立案の支援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51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0886" y="3808127"/>
            <a:ext cx="324778" cy="568361"/>
          </a:xfrm>
          <a:prstGeom prst="rect">
            <a:avLst/>
          </a:prstGeom>
        </p:spPr>
      </p:pic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363461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95487" y="767872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2" name="タイトル 1">
            <a:extLst>
              <a:ext uri="{FF2B5EF4-FFF2-40B4-BE49-F238E27FC236}">
                <a16:creationId xmlns:a16="http://schemas.microsoft.com/office/drawing/2014/main" id="{765C81A2-43CE-4972-B01D-09183190AF70}"/>
              </a:ext>
            </a:extLst>
          </p:cNvPr>
          <p:cNvSpPr txBox="1">
            <a:spLocks/>
          </p:cNvSpPr>
          <p:nvPr/>
        </p:nvSpPr>
        <p:spPr>
          <a:xfrm>
            <a:off x="2358562" y="6369569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お願い事項：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FW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許可申請 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98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</a:t>
            </a:r>
            <a:r>
              <a:rPr kumimoji="1" lang="ja-JP" altLang="en-US" dirty="0" smtClean="0"/>
              <a:t>）大信精機㈱ 保全計画 事例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r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1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805" t="16567" r="28917" b="11473"/>
          <a:stretch/>
        </p:blipFill>
        <p:spPr>
          <a:xfrm>
            <a:off x="115679" y="729458"/>
            <a:ext cx="8863644" cy="5102685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15" t="16808" r="19178" b="11942"/>
          <a:stretch/>
        </p:blipFill>
        <p:spPr>
          <a:xfrm>
            <a:off x="732121" y="1397438"/>
            <a:ext cx="8247201" cy="425146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1908" t="17547" r="1509" b="11740"/>
          <a:stretch/>
        </p:blipFill>
        <p:spPr>
          <a:xfrm>
            <a:off x="1340240" y="2143845"/>
            <a:ext cx="7630043" cy="3140849"/>
          </a:xfrm>
          <a:prstGeom prst="rect">
            <a:avLst/>
          </a:prstGeom>
          <a:ln>
            <a:solidFill>
              <a:srgbClr val="FF4370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1528" t="17052" r="1426" b="11581"/>
          <a:stretch/>
        </p:blipFill>
        <p:spPr>
          <a:xfrm>
            <a:off x="2854939" y="2577136"/>
            <a:ext cx="6115344" cy="2528390"/>
          </a:xfrm>
          <a:prstGeom prst="rect">
            <a:avLst/>
          </a:prstGeom>
          <a:ln>
            <a:solidFill>
              <a:srgbClr val="3B81E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6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4294967295"/>
          </p:nvPr>
        </p:nvSpPr>
        <p:spPr>
          <a:xfrm>
            <a:off x="8154988" y="6389688"/>
            <a:ext cx="989012" cy="36036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1" lang="en-US" altLang="ja-JP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、会社紹介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Text Box 137"/>
          <p:cNvSpPr txBox="1">
            <a:spLocks noChangeArrowheads="1"/>
          </p:cNvSpPr>
          <p:nvPr/>
        </p:nvSpPr>
        <p:spPr bwMode="auto">
          <a:xfrm>
            <a:off x="18300009" y="673833"/>
            <a:ext cx="558166" cy="262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1/16</a:t>
            </a:r>
          </a:p>
        </p:txBody>
      </p:sp>
      <p:grpSp>
        <p:nvGrpSpPr>
          <p:cNvPr id="13" name="グループ化 2"/>
          <p:cNvGrpSpPr>
            <a:grpSpLocks/>
          </p:cNvGrpSpPr>
          <p:nvPr/>
        </p:nvGrpSpPr>
        <p:grpSpPr bwMode="auto">
          <a:xfrm>
            <a:off x="167054" y="2174946"/>
            <a:ext cx="4205654" cy="1150326"/>
            <a:chOff x="160325" y="5427447"/>
            <a:chExt cx="4556138" cy="1246608"/>
          </a:xfrm>
        </p:grpSpPr>
        <p:pic>
          <p:nvPicPr>
            <p:cNvPr id="14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3" t="1880" r="6017" b="16188"/>
            <a:stretch>
              <a:fillRect/>
            </a:stretch>
          </p:blipFill>
          <p:spPr bwMode="auto">
            <a:xfrm>
              <a:off x="227474" y="5432143"/>
              <a:ext cx="1485165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" r="7556" b="19695"/>
            <a:stretch>
              <a:fillRect/>
            </a:stretch>
          </p:blipFill>
          <p:spPr bwMode="auto">
            <a:xfrm>
              <a:off x="3284115" y="5427447"/>
              <a:ext cx="1432348" cy="1246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" t="7359" r="8263" b="9871"/>
            <a:stretch>
              <a:fillRect/>
            </a:stretch>
          </p:blipFill>
          <p:spPr bwMode="auto">
            <a:xfrm>
              <a:off x="1778767" y="5432143"/>
              <a:ext cx="1432348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正方形/長方形 21"/>
            <p:cNvSpPr>
              <a:spLocks noChangeArrowheads="1"/>
            </p:cNvSpPr>
            <p:nvPr/>
          </p:nvSpPr>
          <p:spPr bwMode="auto">
            <a:xfrm>
              <a:off x="160325" y="5845694"/>
              <a:ext cx="1632427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9pPr>
            </a:lstStyle>
            <a:p>
              <a:pPr marL="0" marR="0" lvl="0" indent="0" algn="ctr" defTabSz="8440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資本金 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3,000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万円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</a:p>
          </p:txBody>
        </p:sp>
      </p:grpSp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65" y="952815"/>
            <a:ext cx="4142643" cy="121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70" y="1147711"/>
            <a:ext cx="2159977" cy="95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89" y="1147711"/>
            <a:ext cx="2154115" cy="95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正方形/長方形 21"/>
          <p:cNvSpPr>
            <a:spLocks noChangeArrowheads="1"/>
          </p:cNvSpPr>
          <p:nvPr/>
        </p:nvSpPr>
        <p:spPr bwMode="auto">
          <a:xfrm>
            <a:off x="4451838" y="855611"/>
            <a:ext cx="901212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運転監視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正方形/長方形 21"/>
          <p:cNvSpPr>
            <a:spLocks noChangeArrowheads="1"/>
          </p:cNvSpPr>
          <p:nvPr/>
        </p:nvSpPr>
        <p:spPr bwMode="auto">
          <a:xfrm>
            <a:off x="6768611" y="851215"/>
            <a:ext cx="857142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92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</a:t>
            </a:r>
            <a:r>
              <a:rPr kumimoji="1" lang="ja-JP" altLang="en-US" sz="1292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2" name="AutoShape 2320"/>
          <p:cNvSpPr>
            <a:spLocks noChangeArrowheads="1"/>
          </p:cNvSpPr>
          <p:nvPr/>
        </p:nvSpPr>
        <p:spPr bwMode="auto">
          <a:xfrm>
            <a:off x="4574931" y="3075669"/>
            <a:ext cx="2154115" cy="263769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生産設備の省エネ改善</a:t>
            </a:r>
            <a:endParaRPr kumimoji="1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3" name="AutoShape 2320"/>
          <p:cNvSpPr>
            <a:spLocks noChangeArrowheads="1"/>
          </p:cNvSpPr>
          <p:nvPr/>
        </p:nvSpPr>
        <p:spPr bwMode="auto">
          <a:xfrm>
            <a:off x="6812573" y="3075669"/>
            <a:ext cx="2170235" cy="263769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供給設備の省エネシステム開発</a:t>
            </a:r>
          </a:p>
        </p:txBody>
      </p:sp>
      <p:sp>
        <p:nvSpPr>
          <p:cNvPr id="34" name="正方形/長方形 1"/>
          <p:cNvSpPr>
            <a:spLocks noChangeArrowheads="1"/>
          </p:cNvSpPr>
          <p:nvPr/>
        </p:nvSpPr>
        <p:spPr bwMode="auto">
          <a:xfrm>
            <a:off x="4510454" y="2211580"/>
            <a:ext cx="4507523" cy="1121020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6" name="角丸四角形 39"/>
          <p:cNvSpPr>
            <a:spLocks noChangeArrowheads="1"/>
          </p:cNvSpPr>
          <p:nvPr/>
        </p:nvSpPr>
        <p:spPr bwMode="auto">
          <a:xfrm>
            <a:off x="109904" y="768177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1" name="正方形/長方形 30"/>
          <p:cNvSpPr>
            <a:spLocks noChangeArrowheads="1"/>
          </p:cNvSpPr>
          <p:nvPr/>
        </p:nvSpPr>
        <p:spPr bwMode="auto">
          <a:xfrm>
            <a:off x="205154" y="645449"/>
            <a:ext cx="3607842" cy="284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4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株式会社デンソーファシリティーズ</a:t>
            </a:r>
            <a:endParaRPr kumimoji="1" lang="en-US" altLang="ja-JP" sz="184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2" name="正方形/長方形 21"/>
          <p:cNvSpPr>
            <a:spLocks noChangeArrowheads="1"/>
          </p:cNvSpPr>
          <p:nvPr/>
        </p:nvSpPr>
        <p:spPr bwMode="auto">
          <a:xfrm>
            <a:off x="4703885" y="622592"/>
            <a:ext cx="427892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0" r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事業分野　</a:t>
            </a:r>
            <a:r>
              <a:rPr kumimoji="1" lang="ja-JP" altLang="en-US" sz="129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エネルギー供給設備の運転・保全・建設・省エネＩＴ</a:t>
            </a:r>
            <a:endParaRPr kumimoji="1" lang="en-US" altLang="ja-JP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6" name="Rectangle 56"/>
          <p:cNvSpPr>
            <a:spLocks noChangeArrowheads="1"/>
          </p:cNvSpPr>
          <p:nvPr/>
        </p:nvSpPr>
        <p:spPr bwMode="auto">
          <a:xfrm>
            <a:off x="4574931" y="2138901"/>
            <a:ext cx="2159977" cy="22083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>
            <a:outerShdw dist="50800" sx="1000" sy="1000" algn="ctr" rotWithShape="0">
              <a:srgbClr val="000000">
                <a:lumMod val="50000"/>
                <a:lumOff val="50000"/>
              </a:srgbClr>
            </a:outerShdw>
          </a:effectLst>
        </p:spPr>
        <p:txBody>
          <a:bodyPr wrap="square" lIns="0" tIns="0" rIns="0" bIns="0">
            <a:noAutofit/>
          </a:bodyPr>
          <a:lstStyle>
            <a:lvl1pPr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571500" indent="-28575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714500" indent="-22860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286000" indent="-228600" algn="l" defTabSz="7620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省エネＩＴソリューション事業</a:t>
            </a:r>
            <a:endParaRPr kumimoji="1" lang="ja-JP" altLang="en-US" sz="1292" b="1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26" name="Picture 69" descr="https://www.densofacilities.co.jp/images/business/energy-saving/energy_saving_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03" y="2406476"/>
            <a:ext cx="1186962" cy="71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58" y="2383030"/>
            <a:ext cx="971550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3" descr="https://www.densofacilities.co.jp/images/business/energy-saving/energy_saving_4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5" y="2383030"/>
            <a:ext cx="1116623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7" descr="https://www.densofacilities.co.jp/images/business/energy-saving/energy_saving_6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08" y="2383030"/>
            <a:ext cx="1055077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角丸四角形 39"/>
          <p:cNvSpPr>
            <a:spLocks noChangeArrowheads="1"/>
          </p:cNvSpPr>
          <p:nvPr/>
        </p:nvSpPr>
        <p:spPr bwMode="auto">
          <a:xfrm>
            <a:off x="101112" y="3579515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7" name="正方形/長方形 30"/>
          <p:cNvSpPr>
            <a:spLocks noChangeArrowheads="1"/>
          </p:cNvSpPr>
          <p:nvPr/>
        </p:nvSpPr>
        <p:spPr bwMode="auto">
          <a:xfrm>
            <a:off x="241843" y="3456787"/>
            <a:ext cx="4268611" cy="284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46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取巻く環境の</a:t>
            </a:r>
            <a:r>
              <a:rPr lang="ja-JP" altLang="en-US" sz="1846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変化 － </a:t>
            </a: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変革への貢献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50" name="グループ化 149"/>
          <p:cNvGrpSpPr/>
          <p:nvPr/>
        </p:nvGrpSpPr>
        <p:grpSpPr>
          <a:xfrm>
            <a:off x="9435780" y="824230"/>
            <a:ext cx="3885861" cy="4534365"/>
            <a:chOff x="326100" y="1729150"/>
            <a:chExt cx="3885861" cy="4534365"/>
          </a:xfrm>
        </p:grpSpPr>
        <p:grpSp>
          <p:nvGrpSpPr>
            <p:cNvPr id="151" name="グループ化 150"/>
            <p:cNvGrpSpPr/>
            <p:nvPr/>
          </p:nvGrpSpPr>
          <p:grpSpPr>
            <a:xfrm>
              <a:off x="326100" y="1767250"/>
              <a:ext cx="3885861" cy="4496265"/>
              <a:chOff x="4923006" y="1117127"/>
              <a:chExt cx="4057181" cy="4191388"/>
            </a:xfrm>
          </p:grpSpPr>
          <p:pic>
            <p:nvPicPr>
              <p:cNvPr id="153" name="図 152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gray">
              <a:xfrm>
                <a:off x="7980964" y="1269519"/>
                <a:ext cx="999223" cy="483967"/>
              </a:xfrm>
              <a:prstGeom prst="rect">
                <a:avLst/>
              </a:prstGeom>
            </p:spPr>
          </p:pic>
          <p:grpSp>
            <p:nvGrpSpPr>
              <p:cNvPr id="154" name="グループ化 153"/>
              <p:cNvGrpSpPr/>
              <p:nvPr/>
            </p:nvGrpSpPr>
            <p:grpSpPr bwMode="gray">
              <a:xfrm>
                <a:off x="5502771" y="4857804"/>
                <a:ext cx="853647" cy="435371"/>
                <a:chOff x="2431444" y="1412776"/>
                <a:chExt cx="505427" cy="262076"/>
              </a:xfrm>
            </p:grpSpPr>
            <p:sp>
              <p:nvSpPr>
                <p:cNvPr id="184" name="正方形/長方形 183"/>
                <p:cNvSpPr/>
                <p:nvPr/>
              </p:nvSpPr>
              <p:spPr bwMode="gray">
                <a:xfrm>
                  <a:off x="2467481" y="1510201"/>
                  <a:ext cx="469390" cy="117984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5" name="台形 184"/>
                <p:cNvSpPr/>
                <p:nvPr/>
              </p:nvSpPr>
              <p:spPr bwMode="gray">
                <a:xfrm>
                  <a:off x="2566205" y="1412776"/>
                  <a:ext cx="277246" cy="96251"/>
                </a:xfrm>
                <a:prstGeom prst="trapezoid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6" name="円/楕円 39"/>
                <p:cNvSpPr/>
                <p:nvPr/>
              </p:nvSpPr>
              <p:spPr bwMode="gray">
                <a:xfrm>
                  <a:off x="2527029" y="1569470"/>
                  <a:ext cx="108881" cy="10538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7" name="円/楕円 40"/>
                <p:cNvSpPr/>
                <p:nvPr/>
              </p:nvSpPr>
              <p:spPr bwMode="gray">
                <a:xfrm>
                  <a:off x="2771490" y="1569470"/>
                  <a:ext cx="108881" cy="10538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88" name="台形 187"/>
                <p:cNvSpPr/>
                <p:nvPr/>
              </p:nvSpPr>
              <p:spPr bwMode="gray">
                <a:xfrm>
                  <a:off x="2597591" y="1433993"/>
                  <a:ext cx="215725" cy="57534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cxnSp>
              <p:nvCxnSpPr>
                <p:cNvPr id="189" name="直線コネクタ 188"/>
                <p:cNvCxnSpPr>
                  <a:stCxn id="184" idx="2"/>
                  <a:endCxn id="184" idx="0"/>
                </p:cNvCxnSpPr>
                <p:nvPr/>
              </p:nvCxnSpPr>
              <p:spPr bwMode="gray">
                <a:xfrm flipV="1">
                  <a:off x="2702176" y="1510201"/>
                  <a:ext cx="0" cy="1179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線コネクタ 189"/>
                <p:cNvCxnSpPr/>
                <p:nvPr/>
              </p:nvCxnSpPr>
              <p:spPr bwMode="gray">
                <a:xfrm flipH="1" flipV="1">
                  <a:off x="2844012" y="1510201"/>
                  <a:ext cx="0" cy="5926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線コネクタ 190"/>
                <p:cNvCxnSpPr/>
                <p:nvPr/>
              </p:nvCxnSpPr>
              <p:spPr bwMode="gray">
                <a:xfrm flipV="1">
                  <a:off x="2565826" y="1511518"/>
                  <a:ext cx="0" cy="9041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2" name="正方形/長方形 191"/>
                <p:cNvSpPr/>
                <p:nvPr/>
              </p:nvSpPr>
              <p:spPr bwMode="gray">
                <a:xfrm>
                  <a:off x="2579453" y="1522658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3" name="正方形/長方形 192"/>
                <p:cNvSpPr/>
                <p:nvPr/>
              </p:nvSpPr>
              <p:spPr bwMode="gray">
                <a:xfrm>
                  <a:off x="2718452" y="1522658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4" name="円/楕円 47"/>
                <p:cNvSpPr/>
                <p:nvPr/>
              </p:nvSpPr>
              <p:spPr bwMode="gray">
                <a:xfrm>
                  <a:off x="2543685" y="1585664"/>
                  <a:ext cx="75136" cy="72721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5" name="円/楕円 48"/>
                <p:cNvSpPr/>
                <p:nvPr/>
              </p:nvSpPr>
              <p:spPr bwMode="gray">
                <a:xfrm>
                  <a:off x="2788222" y="1585664"/>
                  <a:ext cx="75136" cy="72721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  <p:sp>
              <p:nvSpPr>
                <p:cNvPr id="196" name="正方形/長方形 195"/>
                <p:cNvSpPr/>
                <p:nvPr/>
              </p:nvSpPr>
              <p:spPr bwMode="gray">
                <a:xfrm>
                  <a:off x="2431444" y="1611313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endParaRPr>
                </a:p>
              </p:txBody>
            </p:sp>
          </p:grpSp>
          <p:sp>
            <p:nvSpPr>
              <p:cNvPr id="155" name="テキスト ボックス 154"/>
              <p:cNvSpPr txBox="1"/>
              <p:nvPr/>
            </p:nvSpPr>
            <p:spPr bwMode="gray">
              <a:xfrm>
                <a:off x="4923006" y="2764885"/>
                <a:ext cx="2683238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新</a:t>
                </a:r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Mobility</a:t>
                </a:r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システム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56" name="角丸四角形 155"/>
              <p:cNvSpPr/>
              <p:nvPr/>
            </p:nvSpPr>
            <p:spPr bwMode="gray">
              <a:xfrm>
                <a:off x="5200450" y="4300817"/>
                <a:ext cx="2005011" cy="1007698"/>
              </a:xfrm>
              <a:prstGeom prst="roundRect">
                <a:avLst>
                  <a:gd name="adj" fmla="val 33251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57" name="角丸四角形 156"/>
              <p:cNvSpPr/>
              <p:nvPr/>
            </p:nvSpPr>
            <p:spPr bwMode="gray">
              <a:xfrm>
                <a:off x="5097871" y="2474095"/>
                <a:ext cx="2337522" cy="2824423"/>
              </a:xfrm>
              <a:prstGeom prst="roundRect">
                <a:avLst>
                  <a:gd name="adj" fmla="val 19954"/>
                </a:avLst>
              </a:prstGeom>
              <a:noFill/>
              <a:ln w="19050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58" name="グループ化 157"/>
              <p:cNvGrpSpPr/>
              <p:nvPr/>
            </p:nvGrpSpPr>
            <p:grpSpPr bwMode="gray">
              <a:xfrm>
                <a:off x="5534888" y="3380875"/>
                <a:ext cx="1015252" cy="546234"/>
                <a:chOff x="5182430" y="1220157"/>
                <a:chExt cx="741333" cy="261333"/>
              </a:xfrm>
            </p:grpSpPr>
            <p:cxnSp>
              <p:nvCxnSpPr>
                <p:cNvPr id="181" name="直線コネクタ 180"/>
                <p:cNvCxnSpPr/>
                <p:nvPr/>
              </p:nvCxnSpPr>
              <p:spPr bwMode="gray">
                <a:xfrm flipH="1" flipV="1">
                  <a:off x="5182430" y="1233840"/>
                  <a:ext cx="52426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線コネクタ 181"/>
                <p:cNvCxnSpPr/>
                <p:nvPr/>
              </p:nvCxnSpPr>
              <p:spPr bwMode="gray">
                <a:xfrm flipV="1">
                  <a:off x="5540725" y="1220157"/>
                  <a:ext cx="0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線コネクタ 182"/>
                <p:cNvCxnSpPr/>
                <p:nvPr/>
              </p:nvCxnSpPr>
              <p:spPr bwMode="gray">
                <a:xfrm flipV="1">
                  <a:off x="5824455" y="1228529"/>
                  <a:ext cx="99308" cy="24756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角丸四角形 158"/>
              <p:cNvSpPr/>
              <p:nvPr/>
            </p:nvSpPr>
            <p:spPr bwMode="gray">
              <a:xfrm>
                <a:off x="4997585" y="1868619"/>
                <a:ext cx="3171275" cy="3439896"/>
              </a:xfrm>
              <a:prstGeom prst="roundRect">
                <a:avLst>
                  <a:gd name="adj" fmla="val 19396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60" name="角丸四角形 159"/>
              <p:cNvSpPr/>
              <p:nvPr/>
            </p:nvSpPr>
            <p:spPr bwMode="gray">
              <a:xfrm>
                <a:off x="4926707" y="1251285"/>
                <a:ext cx="3965773" cy="4057229"/>
              </a:xfrm>
              <a:prstGeom prst="roundRect">
                <a:avLst>
                  <a:gd name="adj" fmla="val 16215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61" name="グループ化 160"/>
              <p:cNvGrpSpPr/>
              <p:nvPr/>
            </p:nvGrpSpPr>
            <p:grpSpPr bwMode="gray">
              <a:xfrm>
                <a:off x="7466180" y="2349293"/>
                <a:ext cx="628879" cy="522250"/>
                <a:chOff x="7645272" y="2390775"/>
                <a:chExt cx="1199319" cy="942975"/>
              </a:xfrm>
            </p:grpSpPr>
            <p:sp>
              <p:nvSpPr>
                <p:cNvPr id="176" name="Freeform 551"/>
                <p:cNvSpPr>
                  <a:spLocks/>
                </p:cNvSpPr>
                <p:nvPr/>
              </p:nvSpPr>
              <p:spPr bwMode="gray">
                <a:xfrm>
                  <a:off x="7645272" y="2673335"/>
                  <a:ext cx="1199319" cy="660415"/>
                </a:xfrm>
                <a:custGeom>
                  <a:avLst/>
                  <a:gdLst>
                    <a:gd name="T0" fmla="*/ 0 w 544"/>
                    <a:gd name="T1" fmla="*/ 0 h 272"/>
                    <a:gd name="T2" fmla="*/ 0 w 544"/>
                    <a:gd name="T3" fmla="*/ 272 h 272"/>
                    <a:gd name="T4" fmla="*/ 544 w 544"/>
                    <a:gd name="T5" fmla="*/ 272 h 272"/>
                    <a:gd name="T6" fmla="*/ 544 w 544"/>
                    <a:gd name="T7" fmla="*/ 0 h 2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4"/>
                    <a:gd name="T13" fmla="*/ 0 h 272"/>
                    <a:gd name="T14" fmla="*/ 544 w 544"/>
                    <a:gd name="T15" fmla="*/ 272 h 2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4" h="272">
                      <a:moveTo>
                        <a:pt x="0" y="0"/>
                      </a:moveTo>
                      <a:lnTo>
                        <a:pt x="0" y="272"/>
                      </a:lnTo>
                      <a:lnTo>
                        <a:pt x="544" y="272"/>
                      </a:lnTo>
                      <a:lnTo>
                        <a:pt x="544" y="0"/>
                      </a:lnTo>
                    </a:path>
                  </a:pathLst>
                </a:custGeom>
                <a:solidFill>
                  <a:schemeClr val="bg1"/>
                </a:solidFill>
                <a:ln w="285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wrap="none"/>
                <a:lstStyle/>
                <a:p>
                  <a:endParaRPr lang="ja-JP" altLang="en-US" sz="1400" b="1">
                    <a:solidFill>
                      <a:schemeClr val="bg2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  <p:grpSp>
              <p:nvGrpSpPr>
                <p:cNvPr id="177" name="グループ化 176"/>
                <p:cNvGrpSpPr/>
                <p:nvPr/>
              </p:nvGrpSpPr>
              <p:grpSpPr bwMode="gray">
                <a:xfrm>
                  <a:off x="7645272" y="2390775"/>
                  <a:ext cx="1199319" cy="279690"/>
                  <a:chOff x="7645272" y="2538389"/>
                  <a:chExt cx="1199319" cy="132075"/>
                </a:xfrm>
              </p:grpSpPr>
              <p:sp>
                <p:nvSpPr>
                  <p:cNvPr id="178" name="Freeform 548"/>
                  <p:cNvSpPr>
                    <a:spLocks/>
                  </p:cNvSpPr>
                  <p:nvPr/>
                </p:nvSpPr>
                <p:spPr bwMode="gray">
                  <a:xfrm>
                    <a:off x="7645272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  <p:sp>
                <p:nvSpPr>
                  <p:cNvPr id="179" name="Freeform 549"/>
                  <p:cNvSpPr>
                    <a:spLocks/>
                  </p:cNvSpPr>
                  <p:nvPr/>
                </p:nvSpPr>
                <p:spPr bwMode="gray">
                  <a:xfrm>
                    <a:off x="8046515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  <p:sp>
                <p:nvSpPr>
                  <p:cNvPr id="180" name="Freeform 550"/>
                  <p:cNvSpPr>
                    <a:spLocks/>
                  </p:cNvSpPr>
                  <p:nvPr/>
                </p:nvSpPr>
                <p:spPr bwMode="gray">
                  <a:xfrm>
                    <a:off x="8445553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endParaRPr>
                  </a:p>
                </p:txBody>
              </p:sp>
            </p:grpSp>
          </p:grpSp>
          <p:sp>
            <p:nvSpPr>
              <p:cNvPr id="162" name="テキスト ボックス 161"/>
              <p:cNvSpPr txBox="1"/>
              <p:nvPr/>
            </p:nvSpPr>
            <p:spPr bwMode="gray">
              <a:xfrm>
                <a:off x="7944363" y="1727258"/>
                <a:ext cx="1001194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000" b="1" dirty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新事業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63" name="テキスト ボックス 162"/>
              <p:cNvSpPr txBox="1"/>
              <p:nvPr/>
            </p:nvSpPr>
            <p:spPr bwMode="gray">
              <a:xfrm>
                <a:off x="5008801" y="3147414"/>
                <a:ext cx="2427165" cy="286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400" dirty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ADAS</a:t>
                </a:r>
                <a:r>
                  <a:rPr lang="ja-JP" altLang="en-US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　</a:t>
                </a:r>
                <a:r>
                  <a:rPr lang="en-US" altLang="ja-JP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EV</a:t>
                </a:r>
                <a:r>
                  <a:rPr lang="ja-JP" altLang="en-US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  </a:t>
                </a:r>
                <a:r>
                  <a:rPr lang="en-US" altLang="ja-JP" sz="1400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Connected</a:t>
                </a:r>
              </a:p>
            </p:txBody>
          </p:sp>
          <p:sp>
            <p:nvSpPr>
              <p:cNvPr id="164" name="テキスト ボックス 163"/>
              <p:cNvSpPr txBox="1"/>
              <p:nvPr/>
            </p:nvSpPr>
            <p:spPr bwMode="gray">
              <a:xfrm>
                <a:off x="5364900" y="4420300"/>
                <a:ext cx="1692423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In-Car</a:t>
                </a:r>
                <a:r>
                  <a:rPr lang="ja-JP" altLang="en-US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部品</a:t>
                </a:r>
                <a:endParaRPr lang="en-US" altLang="ja-JP" sz="2000" b="1" dirty="0" smtClean="0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65" name="フリーフォーム 164"/>
              <p:cNvSpPr/>
              <p:nvPr/>
            </p:nvSpPr>
            <p:spPr bwMode="gray">
              <a:xfrm>
                <a:off x="7944200" y="2426743"/>
                <a:ext cx="628891" cy="990954"/>
              </a:xfrm>
              <a:custGeom>
                <a:avLst/>
                <a:gdLst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43318 w 1972235"/>
                  <a:gd name="connsiteY4" fmla="*/ 3675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56018 w 1972235"/>
                  <a:gd name="connsiteY4" fmla="*/ 3802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1272"/>
                  <a:gd name="connsiteX1" fmla="*/ 430306 w 1972235"/>
                  <a:gd name="connsiteY1" fmla="*/ 385482 h 391272"/>
                  <a:gd name="connsiteX2" fmla="*/ 815788 w 1972235"/>
                  <a:gd name="connsiteY2" fmla="*/ 391272 h 391272"/>
                  <a:gd name="connsiteX3" fmla="*/ 1174376 w 1972235"/>
                  <a:gd name="connsiteY3" fmla="*/ 385482 h 391272"/>
                  <a:gd name="connsiteX4" fmla="*/ 1456018 w 1972235"/>
                  <a:gd name="connsiteY4" fmla="*/ 380253 h 391272"/>
                  <a:gd name="connsiteX5" fmla="*/ 1712259 w 1972235"/>
                  <a:gd name="connsiteY5" fmla="*/ 358588 h 391272"/>
                  <a:gd name="connsiteX6" fmla="*/ 1891553 w 1972235"/>
                  <a:gd name="connsiteY6" fmla="*/ 259977 h 391272"/>
                  <a:gd name="connsiteX7" fmla="*/ 1972235 w 1972235"/>
                  <a:gd name="connsiteY7" fmla="*/ 0 h 391272"/>
                  <a:gd name="connsiteX0" fmla="*/ 0 w 1972235"/>
                  <a:gd name="connsiteY0" fmla="*/ 385482 h 388097"/>
                  <a:gd name="connsiteX1" fmla="*/ 430306 w 1972235"/>
                  <a:gd name="connsiteY1" fmla="*/ 385482 h 388097"/>
                  <a:gd name="connsiteX2" fmla="*/ 831842 w 1972235"/>
                  <a:gd name="connsiteY2" fmla="*/ 388097 h 388097"/>
                  <a:gd name="connsiteX3" fmla="*/ 1174376 w 1972235"/>
                  <a:gd name="connsiteY3" fmla="*/ 385482 h 388097"/>
                  <a:gd name="connsiteX4" fmla="*/ 1456018 w 1972235"/>
                  <a:gd name="connsiteY4" fmla="*/ 380253 h 388097"/>
                  <a:gd name="connsiteX5" fmla="*/ 1712259 w 1972235"/>
                  <a:gd name="connsiteY5" fmla="*/ 358588 h 388097"/>
                  <a:gd name="connsiteX6" fmla="*/ 1891553 w 1972235"/>
                  <a:gd name="connsiteY6" fmla="*/ 259977 h 388097"/>
                  <a:gd name="connsiteX7" fmla="*/ 1972235 w 1972235"/>
                  <a:gd name="connsiteY7" fmla="*/ 0 h 388097"/>
                  <a:gd name="connsiteX0" fmla="*/ 0 w 1995672"/>
                  <a:gd name="connsiteY0" fmla="*/ 387863 h 388097"/>
                  <a:gd name="connsiteX1" fmla="*/ 453743 w 1995672"/>
                  <a:gd name="connsiteY1" fmla="*/ 385482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65696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5672" h="388097">
                    <a:moveTo>
                      <a:pt x="0" y="387863"/>
                    </a:moveTo>
                    <a:lnTo>
                      <a:pt x="466765" y="387863"/>
                    </a:lnTo>
                    <a:lnTo>
                      <a:pt x="865696" y="388097"/>
                    </a:lnTo>
                    <a:lnTo>
                      <a:pt x="1197813" y="385482"/>
                    </a:lnTo>
                    <a:cubicBezTo>
                      <a:pt x="1300106" y="384175"/>
                      <a:pt x="1389808" y="384735"/>
                      <a:pt x="1479455" y="380253"/>
                    </a:cubicBezTo>
                    <a:cubicBezTo>
                      <a:pt x="1569102" y="375771"/>
                      <a:pt x="1663107" y="378634"/>
                      <a:pt x="1735696" y="358588"/>
                    </a:cubicBezTo>
                    <a:cubicBezTo>
                      <a:pt x="1808285" y="338542"/>
                      <a:pt x="1871661" y="319742"/>
                      <a:pt x="1914990" y="259977"/>
                    </a:cubicBezTo>
                    <a:cubicBezTo>
                      <a:pt x="1958319" y="200212"/>
                      <a:pt x="1976995" y="100106"/>
                      <a:pt x="1995672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grpSp>
            <p:nvGrpSpPr>
              <p:cNvPr id="166" name="グループ化 165"/>
              <p:cNvGrpSpPr/>
              <p:nvPr/>
            </p:nvGrpSpPr>
            <p:grpSpPr bwMode="gray">
              <a:xfrm>
                <a:off x="5654191" y="3917482"/>
                <a:ext cx="741333" cy="497673"/>
                <a:chOff x="5182430" y="1220157"/>
                <a:chExt cx="741333" cy="261333"/>
              </a:xfrm>
            </p:grpSpPr>
            <p:cxnSp>
              <p:nvCxnSpPr>
                <p:cNvPr id="173" name="直線コネクタ 172"/>
                <p:cNvCxnSpPr/>
                <p:nvPr/>
              </p:nvCxnSpPr>
              <p:spPr bwMode="gray">
                <a:xfrm flipH="1" flipV="1">
                  <a:off x="5182430" y="1233840"/>
                  <a:ext cx="52426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線コネクタ 173"/>
                <p:cNvCxnSpPr/>
                <p:nvPr/>
              </p:nvCxnSpPr>
              <p:spPr bwMode="gray">
                <a:xfrm flipV="1">
                  <a:off x="5540725" y="1220157"/>
                  <a:ext cx="0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線コネクタ 174"/>
                <p:cNvCxnSpPr/>
                <p:nvPr/>
              </p:nvCxnSpPr>
              <p:spPr bwMode="gray">
                <a:xfrm flipV="1">
                  <a:off x="5824455" y="1228529"/>
                  <a:ext cx="99308" cy="24756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7" name="フリーフォーム 166"/>
              <p:cNvSpPr/>
              <p:nvPr/>
            </p:nvSpPr>
            <p:spPr bwMode="gray">
              <a:xfrm>
                <a:off x="7281575" y="2913466"/>
                <a:ext cx="490474" cy="504231"/>
              </a:xfrm>
              <a:custGeom>
                <a:avLst/>
                <a:gdLst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43318 w 1972235"/>
                  <a:gd name="connsiteY4" fmla="*/ 3675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56018 w 1972235"/>
                  <a:gd name="connsiteY4" fmla="*/ 3802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1272"/>
                  <a:gd name="connsiteX1" fmla="*/ 430306 w 1972235"/>
                  <a:gd name="connsiteY1" fmla="*/ 385482 h 391272"/>
                  <a:gd name="connsiteX2" fmla="*/ 815788 w 1972235"/>
                  <a:gd name="connsiteY2" fmla="*/ 391272 h 391272"/>
                  <a:gd name="connsiteX3" fmla="*/ 1174376 w 1972235"/>
                  <a:gd name="connsiteY3" fmla="*/ 385482 h 391272"/>
                  <a:gd name="connsiteX4" fmla="*/ 1456018 w 1972235"/>
                  <a:gd name="connsiteY4" fmla="*/ 380253 h 391272"/>
                  <a:gd name="connsiteX5" fmla="*/ 1712259 w 1972235"/>
                  <a:gd name="connsiteY5" fmla="*/ 358588 h 391272"/>
                  <a:gd name="connsiteX6" fmla="*/ 1891553 w 1972235"/>
                  <a:gd name="connsiteY6" fmla="*/ 259977 h 391272"/>
                  <a:gd name="connsiteX7" fmla="*/ 1972235 w 1972235"/>
                  <a:gd name="connsiteY7" fmla="*/ 0 h 391272"/>
                  <a:gd name="connsiteX0" fmla="*/ 0 w 1972235"/>
                  <a:gd name="connsiteY0" fmla="*/ 385482 h 388097"/>
                  <a:gd name="connsiteX1" fmla="*/ 430306 w 1972235"/>
                  <a:gd name="connsiteY1" fmla="*/ 385482 h 388097"/>
                  <a:gd name="connsiteX2" fmla="*/ 831842 w 1972235"/>
                  <a:gd name="connsiteY2" fmla="*/ 388097 h 388097"/>
                  <a:gd name="connsiteX3" fmla="*/ 1174376 w 1972235"/>
                  <a:gd name="connsiteY3" fmla="*/ 385482 h 388097"/>
                  <a:gd name="connsiteX4" fmla="*/ 1456018 w 1972235"/>
                  <a:gd name="connsiteY4" fmla="*/ 380253 h 388097"/>
                  <a:gd name="connsiteX5" fmla="*/ 1712259 w 1972235"/>
                  <a:gd name="connsiteY5" fmla="*/ 358588 h 388097"/>
                  <a:gd name="connsiteX6" fmla="*/ 1891553 w 1972235"/>
                  <a:gd name="connsiteY6" fmla="*/ 259977 h 388097"/>
                  <a:gd name="connsiteX7" fmla="*/ 1972235 w 1972235"/>
                  <a:gd name="connsiteY7" fmla="*/ 0 h 388097"/>
                  <a:gd name="connsiteX0" fmla="*/ 0 w 1995672"/>
                  <a:gd name="connsiteY0" fmla="*/ 387863 h 388097"/>
                  <a:gd name="connsiteX1" fmla="*/ 453743 w 1995672"/>
                  <a:gd name="connsiteY1" fmla="*/ 385482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65696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5672" h="388097">
                    <a:moveTo>
                      <a:pt x="0" y="387863"/>
                    </a:moveTo>
                    <a:lnTo>
                      <a:pt x="466765" y="387863"/>
                    </a:lnTo>
                    <a:lnTo>
                      <a:pt x="865696" y="388097"/>
                    </a:lnTo>
                    <a:lnTo>
                      <a:pt x="1197813" y="385482"/>
                    </a:lnTo>
                    <a:cubicBezTo>
                      <a:pt x="1300106" y="384175"/>
                      <a:pt x="1389808" y="384735"/>
                      <a:pt x="1479455" y="380253"/>
                    </a:cubicBezTo>
                    <a:cubicBezTo>
                      <a:pt x="1569102" y="375771"/>
                      <a:pt x="1663107" y="378634"/>
                      <a:pt x="1735696" y="358588"/>
                    </a:cubicBezTo>
                    <a:cubicBezTo>
                      <a:pt x="1808285" y="338542"/>
                      <a:pt x="1871661" y="319742"/>
                      <a:pt x="1914990" y="259977"/>
                    </a:cubicBezTo>
                    <a:cubicBezTo>
                      <a:pt x="1958319" y="200212"/>
                      <a:pt x="1976995" y="100106"/>
                      <a:pt x="1995672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2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68" name="テキスト ボックス 167"/>
              <p:cNvSpPr txBox="1"/>
              <p:nvPr/>
            </p:nvSpPr>
            <p:spPr bwMode="gray">
              <a:xfrm>
                <a:off x="6470717" y="4163180"/>
                <a:ext cx="1469489" cy="22952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1600" b="1" dirty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地</a:t>
                </a:r>
                <a:r>
                  <a:rPr lang="ja-JP" altLang="en-US" sz="1600" b="1" dirty="0" smtClean="0"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場メーカ拡販</a:t>
                </a:r>
                <a:endParaRPr lang="en-US" altLang="ja-JP" sz="1600" b="1" dirty="0" smtClean="0"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69" name="テキスト ボックス 168"/>
              <p:cNvSpPr txBox="1"/>
              <p:nvPr/>
            </p:nvSpPr>
            <p:spPr bwMode="gray">
              <a:xfrm>
                <a:off x="7495892" y="2479316"/>
                <a:ext cx="581101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 smtClean="0">
                    <a:solidFill>
                      <a:srgbClr val="F2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FA</a:t>
                </a:r>
              </a:p>
            </p:txBody>
          </p:sp>
          <p:sp>
            <p:nvSpPr>
              <p:cNvPr id="170" name="テキスト ボックス 169"/>
              <p:cNvSpPr txBox="1"/>
              <p:nvPr/>
            </p:nvSpPr>
            <p:spPr bwMode="gray">
              <a:xfrm>
                <a:off x="6701943" y="1716031"/>
                <a:ext cx="538924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産業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71" name="テキスト ボックス 170"/>
              <p:cNvSpPr txBox="1"/>
              <p:nvPr/>
            </p:nvSpPr>
            <p:spPr bwMode="gray">
              <a:xfrm>
                <a:off x="7417867" y="1117127"/>
                <a:ext cx="538924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社会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  <p:sp>
            <p:nvSpPr>
              <p:cNvPr id="172" name="テキスト ボックス 171"/>
              <p:cNvSpPr txBox="1"/>
              <p:nvPr/>
            </p:nvSpPr>
            <p:spPr bwMode="gray">
              <a:xfrm>
                <a:off x="5565410" y="2302325"/>
                <a:ext cx="1347310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itchFamily="50" charset="-128"/>
                  </a:rPr>
                  <a:t>自動車業界</a:t>
                </a:r>
                <a:endParaRPr lang="en-US" altLang="ja-JP" sz="2000" b="1" dirty="0" smtClean="0">
                  <a:solidFill>
                    <a:srgbClr val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itchFamily="50" charset="-128"/>
                </a:endParaRPr>
              </a:p>
            </p:txBody>
          </p:sp>
        </p:grpSp>
        <p:sp>
          <p:nvSpPr>
            <p:cNvPr id="152" name="テキスト ボックス 151"/>
            <p:cNvSpPr txBox="1"/>
            <p:nvPr/>
          </p:nvSpPr>
          <p:spPr>
            <a:xfrm>
              <a:off x="357456" y="1729150"/>
              <a:ext cx="22621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u="sng" dirty="0" smtClean="0">
                  <a:solidFill>
                    <a:srgbClr val="0000FF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未経験域へ積極進出</a:t>
              </a:r>
              <a:endParaRPr lang="en-US" altLang="ja-JP" b="1" u="sng" dirty="0" smtClean="0">
                <a:solidFill>
                  <a:srgbClr val="0000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</p:grpSp>
      <p:pic>
        <p:nvPicPr>
          <p:cNvPr id="5" name="図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438" y="3857413"/>
            <a:ext cx="1894868" cy="2185491"/>
          </a:xfrm>
          <a:prstGeom prst="rect">
            <a:avLst/>
          </a:prstGeom>
        </p:spPr>
      </p:pic>
      <p:sp>
        <p:nvSpPr>
          <p:cNvPr id="197" name="タイトル 1"/>
          <p:cNvSpPr txBox="1">
            <a:spLocks/>
          </p:cNvSpPr>
          <p:nvPr/>
        </p:nvSpPr>
        <p:spPr>
          <a:xfrm>
            <a:off x="275396" y="4008982"/>
            <a:ext cx="285973" cy="19992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eaVert" wrap="square" lIns="0" tIns="36000" rIns="0" bIns="0" rtlCol="0" anchor="ctr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5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ＤＮＧ</a:t>
            </a:r>
            <a:r>
              <a:rPr lang="ja-JP" altLang="en-US" sz="15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経営戦略</a:t>
            </a:r>
            <a:endParaRPr kumimoji="1" lang="en-US" altLang="ja-JP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8" name="正方形/長方形 30"/>
          <p:cNvSpPr>
            <a:spLocks noChangeArrowheads="1"/>
          </p:cNvSpPr>
          <p:nvPr/>
        </p:nvSpPr>
        <p:spPr bwMode="auto">
          <a:xfrm>
            <a:off x="3195400" y="2249316"/>
            <a:ext cx="1069202" cy="4103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有専門資格者 延べ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1,500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9" name="正方形/長方形 30"/>
          <p:cNvSpPr>
            <a:spLocks noChangeArrowheads="1"/>
          </p:cNvSpPr>
          <p:nvPr/>
        </p:nvSpPr>
        <p:spPr bwMode="auto">
          <a:xfrm>
            <a:off x="298554" y="2243021"/>
            <a:ext cx="1242328" cy="502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>
            <a:no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事業所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東海</a:t>
            </a:r>
            <a:r>
              <a:rPr lang="en-US" altLang="ja-JP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県下 </a:t>
            </a: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拠点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0" name="正方形/長方形 30"/>
          <p:cNvSpPr>
            <a:spLocks noChangeArrowheads="1"/>
          </p:cNvSpPr>
          <p:nvPr/>
        </p:nvSpPr>
        <p:spPr bwMode="auto">
          <a:xfrm>
            <a:off x="1732016" y="2240176"/>
            <a:ext cx="1242328" cy="5026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>
            <a:no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監視体制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 algn="ctr" defTabSz="844083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24</a:t>
            </a:r>
            <a:r>
              <a:rPr lang="en-US" altLang="ja-JP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</a:t>
            </a: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14"/>
          <a:srcRect l="6587" t="25201" r="56021" b="25119"/>
          <a:stretch/>
        </p:blipFill>
        <p:spPr>
          <a:xfrm>
            <a:off x="13946848" y="1685879"/>
            <a:ext cx="4865077" cy="363415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607927" y="5501765"/>
            <a:ext cx="3518477" cy="26277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0" tIns="0" rIns="0" bIns="0" anchor="ctr" anchorCtr="0">
            <a:noAutofit/>
          </a:bodyPr>
          <a:lstStyle/>
          <a:p>
            <a:pPr lvl="0" algn="ctr">
              <a:defRPr/>
            </a:pPr>
            <a:r>
              <a:rPr lang="ja-JP" altLang="en-US" sz="1200" b="1" dirty="0">
                <a:solidFill>
                  <a:prstClr val="white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デンソーグループ競争力・ブランド力向上への貢献</a:t>
            </a:r>
          </a:p>
        </p:txBody>
      </p:sp>
      <p:grpSp>
        <p:nvGrpSpPr>
          <p:cNvPr id="9" name="グループ化 8"/>
          <p:cNvGrpSpPr/>
          <p:nvPr/>
        </p:nvGrpSpPr>
        <p:grpSpPr>
          <a:xfrm>
            <a:off x="3289285" y="3997075"/>
            <a:ext cx="3170284" cy="2034551"/>
            <a:chOff x="3255479" y="3862569"/>
            <a:chExt cx="3513132" cy="2254576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15"/>
            <a:srcRect t="8716"/>
            <a:stretch/>
          </p:blipFill>
          <p:spPr>
            <a:xfrm>
              <a:off x="3260949" y="4126523"/>
              <a:ext cx="3507661" cy="1990622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55479" y="3862569"/>
              <a:ext cx="3513132" cy="329213"/>
            </a:xfrm>
            <a:prstGeom prst="rect">
              <a:avLst/>
            </a:prstGeom>
          </p:spPr>
        </p:pic>
      </p:grpSp>
      <p:sp>
        <p:nvSpPr>
          <p:cNvPr id="202" name="タイトル 1"/>
          <p:cNvSpPr txBox="1">
            <a:spLocks/>
          </p:cNvSpPr>
          <p:nvPr/>
        </p:nvSpPr>
        <p:spPr>
          <a:xfrm>
            <a:off x="2951666" y="4003697"/>
            <a:ext cx="285973" cy="198168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eaVert" wrap="square" lIns="0" tIns="0" rIns="0" bIns="0" rtlCol="0" anchor="ctr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ファシリティーズ方針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右矢印 9"/>
          <p:cNvSpPr/>
          <p:nvPr/>
        </p:nvSpPr>
        <p:spPr>
          <a:xfrm>
            <a:off x="2532609" y="4824113"/>
            <a:ext cx="321499" cy="313535"/>
          </a:xfrm>
          <a:prstGeom prst="rightArrow">
            <a:avLst>
              <a:gd name="adj1" fmla="val 59721"/>
              <a:gd name="adj2" fmla="val 50000"/>
            </a:avLst>
          </a:prstGeom>
          <a:solidFill>
            <a:srgbClr val="3B81E0"/>
          </a:solidFill>
          <a:ln>
            <a:solidFill>
              <a:srgbClr val="3B81E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/>
        </p:nvGrpSpPr>
        <p:grpSpPr>
          <a:xfrm>
            <a:off x="10205164" y="5883278"/>
            <a:ext cx="3449591" cy="1746387"/>
            <a:chOff x="9501579" y="6148827"/>
            <a:chExt cx="3449591" cy="1746387"/>
          </a:xfrm>
        </p:grpSpPr>
        <p:sp>
          <p:nvSpPr>
            <p:cNvPr id="211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0539" y="6500649"/>
              <a:ext cx="1526738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ja-JP" altLang="en-US" sz="11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＜</a:t>
              </a:r>
              <a:r>
                <a:rPr lang="ja-JP" altLang="en-US" sz="11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個社</a:t>
              </a:r>
              <a:r>
                <a:rPr lang="ja-JP" altLang="en-US" sz="11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課題</a:t>
              </a:r>
              <a:r>
                <a:rPr lang="ja-JP" altLang="en-US" sz="11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＞　</a:t>
              </a:r>
              <a:endParaRPr lang="en-US" altLang="ja-JP" sz="10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12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1579" y="6174334"/>
              <a:ext cx="65388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ja-JP" altLang="en-US" sz="10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個</a:t>
              </a:r>
              <a:r>
                <a:rPr lang="ja-JP" altLang="en-US" sz="10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社</a:t>
              </a:r>
              <a:endParaRPr lang="en-US" altLang="ja-JP" sz="10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ja-JP" altLang="en-US" sz="10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レベル感</a:t>
              </a:r>
              <a:endParaRPr lang="en-US" altLang="ja-JP" sz="8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213" name="グループ化 212"/>
            <p:cNvGrpSpPr/>
            <p:nvPr/>
          </p:nvGrpSpPr>
          <p:grpSpPr>
            <a:xfrm>
              <a:off x="11456328" y="6641906"/>
              <a:ext cx="1326436" cy="1030671"/>
              <a:chOff x="2094631" y="5110420"/>
              <a:chExt cx="1326436" cy="1030671"/>
            </a:xfrm>
          </p:grpSpPr>
          <p:sp>
            <p:nvSpPr>
              <p:cNvPr id="231" name="Rectangle 11">
                <a:extLst>
                  <a:ext uri="{FF2B5EF4-FFF2-40B4-BE49-F238E27FC236}">
                    <a16:creationId xmlns:a16="http://schemas.microsoft.com/office/drawing/2014/main" id="{A3860ADB-48FA-4F7E-AC78-9CDB7C400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631" y="5471501"/>
                <a:ext cx="973092" cy="397616"/>
              </a:xfrm>
              <a:prstGeom prst="rect">
                <a:avLst/>
              </a:prstGeom>
              <a:solidFill>
                <a:srgbClr val="99FF99"/>
              </a:solidFill>
              <a:ln>
                <a:noFill/>
              </a:ln>
              <a:effectLst/>
            </p:spPr>
            <p:txBody>
              <a:bodyPr wrap="square" lIns="0" tIns="36000" rIns="0" bIns="0" anchor="ctr" anchorCtr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lnSpc>
                    <a:spcPts val="800"/>
                  </a:lnSpc>
                  <a:spcBef>
                    <a:spcPct val="0"/>
                  </a:spcBef>
                  <a:buNone/>
                  <a:defRPr/>
                </a:pPr>
                <a:r>
                  <a:rPr lang="ja-JP" altLang="en-US" sz="12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ＰＬＡＮＥＴ</a:t>
                </a:r>
                <a:endParaRPr lang="en-US" altLang="ja-JP" sz="12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grpSp>
            <p:nvGrpSpPr>
              <p:cNvPr id="232" name="グループ化 231"/>
              <p:cNvGrpSpPr/>
              <p:nvPr/>
            </p:nvGrpSpPr>
            <p:grpSpPr>
              <a:xfrm>
                <a:off x="2094631" y="5110422"/>
                <a:ext cx="1326436" cy="1030669"/>
                <a:chOff x="2094631" y="5110422"/>
                <a:chExt cx="1326436" cy="1030669"/>
              </a:xfrm>
            </p:grpSpPr>
            <p:sp>
              <p:nvSpPr>
                <p:cNvPr id="234" name="Rectangle 11">
                  <a:extLst>
                    <a:ext uri="{FF2B5EF4-FFF2-40B4-BE49-F238E27FC236}">
                      <a16:creationId xmlns:a16="http://schemas.microsoft.com/office/drawing/2014/main" id="{A3860ADB-48FA-4F7E-AC78-9CDB7C400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94631" y="5869116"/>
                  <a:ext cx="1326436" cy="27197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txBody>
                <a:bodyPr wrap="square" lIns="0" tIns="108000" rIns="0" bIns="36000" anchor="ctr" anchorCtr="0">
                  <a:noAutofit/>
                </a:bodyPr>
                <a:lstStyle>
                  <a:lvl1pPr defTabSz="1279525" eaLnBrk="0" hangingPunct="0">
                    <a:spcBef>
                      <a:spcPct val="20000"/>
                    </a:spcBef>
                    <a:buChar char="•"/>
                    <a:defRPr kumimoji="1" sz="45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defTabSz="1279525" eaLnBrk="0" hangingPunct="0">
                    <a:spcBef>
                      <a:spcPct val="20000"/>
                    </a:spcBef>
                    <a:buChar char="–"/>
                    <a:defRPr kumimoji="1" sz="39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defTabSz="1279525" eaLnBrk="0" hangingPunct="0">
                    <a:spcBef>
                      <a:spcPct val="20000"/>
                    </a:spcBef>
                    <a:buChar char="•"/>
                    <a:defRPr kumimoji="1" sz="3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defTabSz="1279525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defTabSz="1279525" eaLnBrk="0" hangingPunct="0">
                    <a:spcBef>
                      <a:spcPct val="20000"/>
                    </a:spcBef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lnSpc>
                      <a:spcPts val="700"/>
                    </a:lnSpc>
                    <a:spcBef>
                      <a:spcPct val="0"/>
                    </a:spcBef>
                    <a:buNone/>
                    <a:defRPr/>
                  </a:pPr>
                  <a:r>
                    <a:rPr lang="en-US" altLang="ja-JP" sz="13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rPr>
                    <a:t>DECS</a:t>
                  </a:r>
                </a:p>
              </p:txBody>
            </p:sp>
            <p:sp>
              <p:nvSpPr>
                <p:cNvPr id="235" name="Rectangle 11">
                  <a:extLst>
                    <a:ext uri="{FF2B5EF4-FFF2-40B4-BE49-F238E27FC236}">
                      <a16:creationId xmlns:a16="http://schemas.microsoft.com/office/drawing/2014/main" id="{A3860ADB-48FA-4F7E-AC78-9CDB7C4007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7371" y="5110422"/>
                  <a:ext cx="363695" cy="765264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txBody>
                <a:bodyPr vert="eaVert" wrap="square" lIns="0" tIns="36000" rIns="72000" bIns="0" anchor="ctr" anchorCtr="0">
                  <a:noAutofit/>
                </a:bodyPr>
                <a:lstStyle>
                  <a:lvl1pPr defTabSz="1279525" eaLnBrk="0" hangingPunct="0">
                    <a:spcBef>
                      <a:spcPct val="20000"/>
                    </a:spcBef>
                    <a:buChar char="•"/>
                    <a:defRPr kumimoji="1" sz="45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defTabSz="1279525" eaLnBrk="0" hangingPunct="0">
                    <a:spcBef>
                      <a:spcPct val="20000"/>
                    </a:spcBef>
                    <a:buChar char="–"/>
                    <a:defRPr kumimoji="1" sz="39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defTabSz="1279525" eaLnBrk="0" hangingPunct="0">
                    <a:spcBef>
                      <a:spcPct val="20000"/>
                    </a:spcBef>
                    <a:buChar char="•"/>
                    <a:defRPr kumimoji="1" sz="3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defTabSz="1279525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defTabSz="1279525" eaLnBrk="0" hangingPunct="0">
                    <a:spcBef>
                      <a:spcPct val="20000"/>
                    </a:spcBef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defTabSz="1279525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hangingPunct="1">
                    <a:lnSpc>
                      <a:spcPts val="700"/>
                    </a:lnSpc>
                    <a:spcBef>
                      <a:spcPct val="0"/>
                    </a:spcBef>
                    <a:buNone/>
                    <a:defRPr/>
                  </a:pPr>
                  <a:r>
                    <a:rPr lang="ja-JP" altLang="en-US" sz="1400" b="1" dirty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BIZ UDPゴシック" panose="020B0400000000000000" pitchFamily="50" charset="-128"/>
                      <a:ea typeface="BIZ UDPゴシック" panose="020B0400000000000000" pitchFamily="50" charset="-128"/>
                      <a:cs typeface="Meiryo UI" panose="020B0604030504040204" pitchFamily="50" charset="-128"/>
                    </a:rPr>
                    <a:t>ＩｏＴ</a:t>
                  </a:r>
                  <a:endParaRPr lang="en-US" altLang="ja-JP" sz="14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endParaRPr>
                </a:p>
              </p:txBody>
            </p:sp>
          </p:grpSp>
          <p:sp>
            <p:nvSpPr>
              <p:cNvPr id="233" name="Rectangle 11">
                <a:extLst>
                  <a:ext uri="{FF2B5EF4-FFF2-40B4-BE49-F238E27FC236}">
                    <a16:creationId xmlns:a16="http://schemas.microsoft.com/office/drawing/2014/main" id="{A3860ADB-48FA-4F7E-AC78-9CDB7C400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4631" y="5110420"/>
                <a:ext cx="961800" cy="365507"/>
              </a:xfrm>
              <a:prstGeom prst="rect">
                <a:avLst/>
              </a:prstGeom>
              <a:solidFill>
                <a:srgbClr val="FFCCCC"/>
              </a:solidFill>
              <a:ln>
                <a:noFill/>
              </a:ln>
              <a:effectLst/>
            </p:spPr>
            <p:txBody>
              <a:bodyPr wrap="square" lIns="0" tIns="36000" rIns="0" bIns="0" anchor="ctr" anchorCtr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lnSpc>
                    <a:spcPts val="800"/>
                  </a:lnSpc>
                  <a:spcBef>
                    <a:spcPct val="0"/>
                  </a:spcBef>
                  <a:buNone/>
                  <a:defRPr/>
                </a:pPr>
                <a:r>
                  <a:rPr lang="ja-JP" altLang="en-US" sz="1200" b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ＥＭＳ</a:t>
                </a:r>
                <a:endParaRPr lang="en-US" altLang="ja-JP" sz="12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</p:grpSp>
        <p:grpSp>
          <p:nvGrpSpPr>
            <p:cNvPr id="215" name="グループ化 214"/>
            <p:cNvGrpSpPr/>
            <p:nvPr/>
          </p:nvGrpSpPr>
          <p:grpSpPr>
            <a:xfrm>
              <a:off x="9827581" y="6535157"/>
              <a:ext cx="2976093" cy="1339260"/>
              <a:chOff x="334475" y="4877145"/>
              <a:chExt cx="2976093" cy="1339260"/>
            </a:xfrm>
          </p:grpSpPr>
          <p:sp>
            <p:nvSpPr>
              <p:cNvPr id="224" name="Rectangle 11">
                <a:extLst>
                  <a:ext uri="{FF2B5EF4-FFF2-40B4-BE49-F238E27FC236}">
                    <a16:creationId xmlns:a16="http://schemas.microsoft.com/office/drawing/2014/main" id="{09E5ABB3-FC0C-4843-8C47-66DF36A52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475" y="5919234"/>
                <a:ext cx="1542118" cy="28955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36000" rIns="0" bIns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  <a:defRPr/>
                </a:pPr>
                <a:r>
                  <a:rPr lang="ja-JP" altLang="en-US" sz="1400" dirty="0">
                    <a:solidFill>
                      <a:prstClr val="black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法・契約遵守</a:t>
                </a:r>
                <a:endParaRPr lang="en-US" altLang="ja-JP" sz="14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25" name="Rectangle 11">
                <a:extLst>
                  <a:ext uri="{FF2B5EF4-FFF2-40B4-BE49-F238E27FC236}">
                    <a16:creationId xmlns:a16="http://schemas.microsoft.com/office/drawing/2014/main" id="{09E5ABB3-FC0C-4843-8C47-66DF36A52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475" y="5627624"/>
                <a:ext cx="1542118" cy="28955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36000" rIns="0" bIns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  <a:defRPr/>
                </a:pPr>
                <a:r>
                  <a:rPr lang="ja-JP" altLang="en-US" sz="1400" dirty="0">
                    <a:solidFill>
                      <a:prstClr val="black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供給信頼性</a:t>
                </a:r>
                <a:endParaRPr lang="en-US" altLang="ja-JP" sz="14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26" name="Rectangle 11">
                <a:extLst>
                  <a:ext uri="{FF2B5EF4-FFF2-40B4-BE49-F238E27FC236}">
                    <a16:creationId xmlns:a16="http://schemas.microsoft.com/office/drawing/2014/main" id="{09E5ABB3-FC0C-4843-8C47-66DF36A52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475" y="5343111"/>
                <a:ext cx="1542118" cy="28955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36000" rIns="0" bIns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  <a:defRPr/>
                </a:pPr>
                <a:r>
                  <a:rPr lang="ja-JP" altLang="en-US" sz="1400" dirty="0">
                    <a:solidFill>
                      <a:prstClr val="black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保全管理</a:t>
                </a:r>
                <a:endParaRPr lang="en-US" altLang="ja-JP" sz="14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27" name="Rectangle 11">
                <a:extLst>
                  <a:ext uri="{FF2B5EF4-FFF2-40B4-BE49-F238E27FC236}">
                    <a16:creationId xmlns:a16="http://schemas.microsoft.com/office/drawing/2014/main" id="{09E5ABB3-FC0C-4843-8C47-66DF36A52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15" y="5057018"/>
                <a:ext cx="1542118" cy="289551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36000" rIns="0" bIns="0">
                <a:noAutofit/>
              </a:bodyPr>
              <a:lstStyle>
                <a:lvl1pPr defTabSz="1279525" eaLnBrk="0" hangingPunct="0">
                  <a:spcBef>
                    <a:spcPct val="20000"/>
                  </a:spcBef>
                  <a:buChar char="•"/>
                  <a:defRPr kumimoji="1" sz="45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defTabSz="1279525" eaLnBrk="0" hangingPunct="0">
                  <a:spcBef>
                    <a:spcPct val="20000"/>
                  </a:spcBef>
                  <a:buChar char="–"/>
                  <a:defRPr kumimoji="1" sz="39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defTabSz="1279525" eaLnBrk="0" hangingPunct="0">
                  <a:spcBef>
                    <a:spcPct val="20000"/>
                  </a:spcBef>
                  <a:buChar char="•"/>
                  <a:defRPr kumimoji="1" sz="3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defTabSz="1279525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defTabSz="1279525" eaLnBrk="0" hangingPunct="0">
                  <a:spcBef>
                    <a:spcPct val="20000"/>
                  </a:spcBef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1279525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None/>
                  <a:defRPr/>
                </a:pPr>
                <a:r>
                  <a:rPr lang="ja-JP" altLang="en-US" sz="1400" dirty="0">
                    <a:solidFill>
                      <a:prstClr val="black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Meiryo UI" panose="020B0604030504040204" pitchFamily="50" charset="-128"/>
                  </a:rPr>
                  <a:t>省人・省エネ</a:t>
                </a:r>
                <a:endParaRPr lang="en-US" altLang="ja-JP" sz="14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endParaRPr>
              </a:p>
            </p:txBody>
          </p:sp>
          <p:grpSp>
            <p:nvGrpSpPr>
              <p:cNvPr id="228" name="グループ化 227"/>
              <p:cNvGrpSpPr/>
              <p:nvPr/>
            </p:nvGrpSpPr>
            <p:grpSpPr>
              <a:xfrm>
                <a:off x="334475" y="4877145"/>
                <a:ext cx="2976093" cy="1339260"/>
                <a:chOff x="399265" y="4868870"/>
                <a:chExt cx="2859531" cy="1339260"/>
              </a:xfrm>
            </p:grpSpPr>
            <p:cxnSp>
              <p:nvCxnSpPr>
                <p:cNvPr id="229" name="直線矢印コネクタ 228"/>
                <p:cNvCxnSpPr/>
                <p:nvPr/>
              </p:nvCxnSpPr>
              <p:spPr>
                <a:xfrm flipV="1">
                  <a:off x="399265" y="4868870"/>
                  <a:ext cx="0" cy="133164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w="lg" len="lg"/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線矢印コネクタ 229"/>
                <p:cNvCxnSpPr/>
                <p:nvPr/>
              </p:nvCxnSpPr>
              <p:spPr>
                <a:xfrm flipV="1">
                  <a:off x="399265" y="6183984"/>
                  <a:ext cx="2859531" cy="24146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16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23864" y="6411609"/>
              <a:ext cx="1120889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ja-JP" altLang="en-US" sz="11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＜</a:t>
              </a:r>
              <a:r>
                <a:rPr lang="ja-JP" altLang="en-US" sz="11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ﾌｧｼﾘﾃｨｰｽﾞ</a:t>
              </a:r>
              <a:r>
                <a:rPr lang="ja-JP" altLang="en-US" sz="11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＞</a:t>
              </a:r>
              <a:r>
                <a:rPr lang="ja-JP" altLang="en-US" sz="11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　</a:t>
              </a:r>
              <a:endParaRPr lang="en-US" altLang="ja-JP" sz="10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17" name="正方形/長方形 216"/>
            <p:cNvSpPr/>
            <p:nvPr/>
          </p:nvSpPr>
          <p:spPr>
            <a:xfrm>
              <a:off x="11456328" y="6639372"/>
              <a:ext cx="1326435" cy="1158845"/>
            </a:xfrm>
            <a:prstGeom prst="rect">
              <a:avLst/>
            </a:prstGeom>
            <a:noFill/>
            <a:ln w="25400">
              <a:solidFill>
                <a:srgbClr val="DC00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2000">
                <a:solidFill>
                  <a:prstClr val="white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18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5240" y="7652927"/>
              <a:ext cx="1356360" cy="242287"/>
            </a:xfrm>
            <a:prstGeom prst="roundRect">
              <a:avLst>
                <a:gd name="adj" fmla="val 10377"/>
              </a:avLst>
            </a:prstGeom>
            <a:solidFill>
              <a:srgbClr val="DC0032"/>
            </a:solidFill>
            <a:ln>
              <a:noFill/>
            </a:ln>
            <a:effectLst/>
            <a:extLst/>
          </p:spPr>
          <p:txBody>
            <a:bodyPr wrap="square" lIns="0" tIns="0" rIns="0" bIns="0">
              <a:no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ja-JP" altLang="en-US" sz="1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情報基盤</a:t>
              </a:r>
              <a:endParaRPr lang="en-US" altLang="ja-JP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19" name="左右矢印 218"/>
            <p:cNvSpPr/>
            <p:nvPr/>
          </p:nvSpPr>
          <p:spPr>
            <a:xfrm>
              <a:off x="10985521" y="6996399"/>
              <a:ext cx="604799" cy="557298"/>
            </a:xfrm>
            <a:prstGeom prst="leftRightArrow">
              <a:avLst>
                <a:gd name="adj1" fmla="val 61044"/>
                <a:gd name="adj2" fmla="val 32909"/>
              </a:avLst>
            </a:prstGeom>
            <a:solidFill>
              <a:srgbClr val="0000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 anchorCtr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ja-JP" altLang="en-US" sz="1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活動</a:t>
              </a:r>
              <a:endParaRPr lang="en-US" altLang="ja-JP" sz="1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ja-JP" altLang="en-US" sz="10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lang="ja-JP" altLang="en-US" sz="1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21" name="右矢印 220"/>
            <p:cNvSpPr/>
            <p:nvPr/>
          </p:nvSpPr>
          <p:spPr>
            <a:xfrm rot="5400000" flipV="1">
              <a:off x="10428681" y="6169357"/>
              <a:ext cx="268773" cy="484848"/>
            </a:xfrm>
            <a:prstGeom prst="rightArrow">
              <a:avLst>
                <a:gd name="adj1" fmla="val 55240"/>
                <a:gd name="adj2" fmla="val 50000"/>
              </a:avLst>
            </a:prstGeom>
            <a:solidFill>
              <a:srgbClr val="DC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1000" dirty="0">
                <a:solidFill>
                  <a:prstClr val="white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22" name="正方形/長方形 221"/>
            <p:cNvSpPr/>
            <p:nvPr/>
          </p:nvSpPr>
          <p:spPr>
            <a:xfrm>
              <a:off x="10429012" y="6148827"/>
              <a:ext cx="2205995" cy="222412"/>
            </a:xfrm>
            <a:prstGeom prst="rect">
              <a:avLst/>
            </a:prstGeom>
            <a:solidFill>
              <a:srgbClr val="DC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ja-JP" altLang="en-US" sz="14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専門ソリューション</a:t>
              </a:r>
              <a:endParaRPr lang="ja-JP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23" name="正方形/長方形 222"/>
            <p:cNvSpPr/>
            <p:nvPr/>
          </p:nvSpPr>
          <p:spPr>
            <a:xfrm>
              <a:off x="12366373" y="6353058"/>
              <a:ext cx="268634" cy="283551"/>
            </a:xfrm>
            <a:prstGeom prst="rect">
              <a:avLst/>
            </a:prstGeom>
            <a:solidFill>
              <a:srgbClr val="DC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ja-JP" altLang="en-US" sz="1050" dirty="0">
                <a:solidFill>
                  <a:prstClr val="white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239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6179" y="6855184"/>
              <a:ext cx="75939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(</a:t>
              </a:r>
              <a:r>
                <a:rPr lang="ja-JP" altLang="en-US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エネルギー管理</a:t>
              </a: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)</a:t>
              </a:r>
              <a:r>
                <a:rPr lang="ja-JP" altLang="en-US" sz="6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　</a:t>
              </a:r>
              <a:endParaRPr lang="en-US" altLang="ja-JP" sz="4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40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8000" y="7241964"/>
              <a:ext cx="75939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(</a:t>
              </a:r>
              <a:r>
                <a:rPr lang="ja-JP" altLang="en-US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保全計画・管理</a:t>
              </a: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)</a:t>
              </a:r>
              <a:r>
                <a:rPr lang="ja-JP" altLang="en-US" sz="6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　</a:t>
              </a:r>
              <a:endParaRPr lang="en-US" altLang="ja-JP" sz="4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241" name="Rectangle 11">
              <a:extLst>
                <a:ext uri="{FF2B5EF4-FFF2-40B4-BE49-F238E27FC236}">
                  <a16:creationId xmlns:a16="http://schemas.microsoft.com/office/drawing/2014/main" id="{09E5ABB3-FC0C-4843-8C47-66DF36A52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1774" y="7363740"/>
              <a:ext cx="75939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72000">
              <a:spAutoFit/>
            </a:bodyPr>
            <a:lstStyle>
              <a:lvl1pPr defTabSz="1279525" eaLnBrk="0" hangingPunct="0">
                <a:spcBef>
                  <a:spcPct val="20000"/>
                </a:spcBef>
                <a:buChar char="•"/>
                <a:defRPr kumimoji="1" sz="45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1279525" eaLnBrk="0" hangingPunct="0">
                <a:spcBef>
                  <a:spcPct val="20000"/>
                </a:spcBef>
                <a:buChar char="–"/>
                <a:defRPr kumimoji="1" sz="39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1279525" eaLnBrk="0" hangingPunct="0">
                <a:spcBef>
                  <a:spcPct val="20000"/>
                </a:spcBef>
                <a:buChar char="•"/>
                <a:defRPr kumimoji="1"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1279525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1279525" eaLnBrk="0" hangingPunct="0">
                <a:spcBef>
                  <a:spcPct val="20000"/>
                </a:spcBef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1279525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/>
              </a:pP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(</a:t>
              </a:r>
              <a:r>
                <a:rPr lang="ja-JP" altLang="en-US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監視制御</a:t>
              </a:r>
              <a:r>
                <a:rPr lang="en-US" altLang="ja-JP" sz="60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)</a:t>
              </a:r>
              <a:r>
                <a:rPr lang="ja-JP" altLang="en-US" sz="6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　</a:t>
              </a:r>
              <a:endParaRPr lang="en-US" altLang="ja-JP" sz="4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endParaRPr>
            </a:p>
          </p:txBody>
        </p:sp>
      </p:grpSp>
      <p:pic>
        <p:nvPicPr>
          <p:cNvPr id="242" name="図 2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59568" y="4020100"/>
            <a:ext cx="2629482" cy="1658648"/>
          </a:xfrm>
          <a:prstGeom prst="rect">
            <a:avLst/>
          </a:prstGeom>
        </p:spPr>
      </p:pic>
      <p:sp>
        <p:nvSpPr>
          <p:cNvPr id="243" name="タイトル 1"/>
          <p:cNvSpPr txBox="1">
            <a:spLocks/>
          </p:cNvSpPr>
          <p:nvPr/>
        </p:nvSpPr>
        <p:spPr>
          <a:xfrm>
            <a:off x="6690947" y="5626906"/>
            <a:ext cx="2322492" cy="276379"/>
          </a:xfrm>
          <a:prstGeom prst="roundRect">
            <a:avLst>
              <a:gd name="adj" fmla="val 179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</a:t>
            </a:r>
            <a:r>
              <a:rPr lang="ja-JP" altLang="en-US" sz="14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ﾌﾟﾗｯﾄﾌｫｰﾑ構想の確立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45" name="Rectangle 11">
            <a:extLst>
              <a:ext uri="{FF2B5EF4-FFF2-40B4-BE49-F238E27FC236}">
                <a16:creationId xmlns:a16="http://schemas.microsoft.com/office/drawing/2014/main" id="{09E5ABB3-FC0C-4843-8C47-66DF36A5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093" y="3721412"/>
            <a:ext cx="15388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>
            <a:sp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ja-JP" altLang="en-US" sz="1400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＜支援の流れ＞</a:t>
            </a:r>
            <a:r>
              <a:rPr lang="ja-JP" altLang="en-US" sz="14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endParaRPr lang="en-US" altLang="ja-JP" sz="1100" dirty="0">
              <a:solidFill>
                <a:prstClr val="black"/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46" name="Rectangle 11">
            <a:extLst>
              <a:ext uri="{FF2B5EF4-FFF2-40B4-BE49-F238E27FC236}">
                <a16:creationId xmlns:a16="http://schemas.microsoft.com/office/drawing/2014/main" id="{09E5ABB3-FC0C-4843-8C47-66DF36A52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320" y="5912306"/>
            <a:ext cx="235930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>
            <a:sp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  <a:defRPr/>
            </a:pPr>
            <a:r>
              <a:rPr lang="en-US" altLang="ja-JP" sz="1100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*</a:t>
            </a:r>
            <a:r>
              <a:rPr lang="ja-JP" altLang="en-US" sz="1100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施設</a:t>
            </a:r>
            <a:r>
              <a:rPr lang="ja-JP" altLang="en-US" sz="1100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プラットフォーム </a:t>
            </a:r>
            <a:r>
              <a:rPr lang="ja-JP" altLang="en-US" sz="1100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⇒ </a:t>
            </a:r>
            <a:r>
              <a:rPr lang="en-US" altLang="ja-JP" sz="1100" dirty="0" err="1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FaaS</a:t>
            </a:r>
            <a:r>
              <a:rPr lang="ja-JP" altLang="en-US" sz="11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endParaRPr lang="en-US" altLang="ja-JP" sz="1000" dirty="0">
              <a:solidFill>
                <a:prstClr val="black"/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3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正方形/長方形 108"/>
          <p:cNvSpPr/>
          <p:nvPr/>
        </p:nvSpPr>
        <p:spPr>
          <a:xfrm>
            <a:off x="-4827379" y="5305000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116" name="直線コネクタ 115"/>
          <p:cNvCxnSpPr/>
          <p:nvPr/>
        </p:nvCxnSpPr>
        <p:spPr>
          <a:xfrm flipH="1">
            <a:off x="-4720324" y="9066604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/>
          <p:cNvSpPr/>
          <p:nvPr/>
        </p:nvSpPr>
        <p:spPr>
          <a:xfrm>
            <a:off x="9673061" y="689860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・関係会社への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貢献への仕組み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4814608" y="5301144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 施設分野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の支援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2"/>
          <a:srcRect l="8898"/>
          <a:stretch/>
        </p:blipFill>
        <p:spPr>
          <a:xfrm>
            <a:off x="-4623276" y="773699"/>
            <a:ext cx="3584631" cy="3558213"/>
          </a:xfrm>
          <a:prstGeom prst="rect">
            <a:avLst/>
          </a:prstGeom>
        </p:spPr>
      </p:pic>
      <p:sp>
        <p:nvSpPr>
          <p:cNvPr id="41" name="楕円 40"/>
          <p:cNvSpPr/>
          <p:nvPr/>
        </p:nvSpPr>
        <p:spPr>
          <a:xfrm>
            <a:off x="-2913645" y="3102642"/>
            <a:ext cx="354119" cy="344488"/>
          </a:xfrm>
          <a:prstGeom prst="ellipse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ALL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kumimoji="1" lang="en-US" altLang="ja-JP" sz="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-3634662" y="1406649"/>
            <a:ext cx="1770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会社・仕入先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7609" y="2983296"/>
            <a:ext cx="556601" cy="463834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1191" y="2383236"/>
            <a:ext cx="556601" cy="463834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8858" y="2383236"/>
            <a:ext cx="556601" cy="463834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54207" y="3055130"/>
            <a:ext cx="556601" cy="463834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7159" y="3540944"/>
            <a:ext cx="556601" cy="463834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62630" y="3553279"/>
            <a:ext cx="556601" cy="463834"/>
          </a:xfrm>
          <a:prstGeom prst="rect">
            <a:avLst/>
          </a:prstGeom>
        </p:spPr>
      </p:pic>
      <p:sp>
        <p:nvSpPr>
          <p:cNvPr id="49" name="テキスト ボックス 48"/>
          <p:cNvSpPr txBox="1"/>
          <p:nvPr/>
        </p:nvSpPr>
        <p:spPr>
          <a:xfrm>
            <a:off x="-4357031" y="1570288"/>
            <a:ext cx="894394" cy="17586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安　定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-2023586" y="1542028"/>
            <a:ext cx="894394" cy="17586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　価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-4540494" y="1786066"/>
            <a:ext cx="1205169" cy="4762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最新</a:t>
            </a:r>
            <a:r>
              <a: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IT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技術を活用した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ビッグデータ分析により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潜在ニーズに応え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繋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がりを増やしていく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-1769939" y="3702533"/>
            <a:ext cx="575769" cy="4304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エムテック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ユニティ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-2001673" y="3480496"/>
            <a:ext cx="894394" cy="1758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アライアンス</a:t>
            </a: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-4210764" y="3680330"/>
            <a:ext cx="434430" cy="51515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</a:t>
            </a:r>
            <a:endParaRPr kumimoji="1" lang="en-US" altLang="ja-JP" sz="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緑化</a:t>
            </a: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-4520124" y="3480495"/>
            <a:ext cx="894394" cy="1758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総智総力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-2196721" y="1760594"/>
            <a:ext cx="1158076" cy="48192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日常のお困りごとに対して、</a:t>
            </a: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DN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</a:t>
            </a:r>
            <a:r>
              <a:rPr kumimoji="1" lang="ja-JP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培った経験を基にした価値を折り込んでサービスを提供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-3357732" y="1819337"/>
            <a:ext cx="1186951" cy="5638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運転・保全・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建設・緑化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ソリューション提供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2"/>
          <a:srcRect l="8898"/>
          <a:stretch/>
        </p:blipFill>
        <p:spPr>
          <a:xfrm>
            <a:off x="9782955" y="1314614"/>
            <a:ext cx="4012879" cy="3983305"/>
          </a:xfrm>
          <a:prstGeom prst="rect">
            <a:avLst/>
          </a:prstGeom>
        </p:spPr>
      </p:pic>
      <p:sp>
        <p:nvSpPr>
          <p:cNvPr id="61" name="楕円 60"/>
          <p:cNvSpPr/>
          <p:nvPr/>
        </p:nvSpPr>
        <p:spPr>
          <a:xfrm>
            <a:off x="11566018" y="3813084"/>
            <a:ext cx="673858" cy="613941"/>
          </a:xfrm>
          <a:prstGeom prst="ellipse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</a:t>
            </a:r>
            <a:r>
              <a:rPr lang="ja-JP" altLang="en-US" sz="1400" b="1" kern="0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盤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1083513" y="2039143"/>
            <a:ext cx="161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・仕入先</a:t>
            </a:r>
            <a:endParaRPr kumimoji="1" lang="ja-JP" alt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159" y="3764395"/>
            <a:ext cx="556601" cy="463834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577" y="3164335"/>
            <a:ext cx="556601" cy="463834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1910" y="3164335"/>
            <a:ext cx="556601" cy="463834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561" y="3836229"/>
            <a:ext cx="556601" cy="463834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609" y="4322043"/>
            <a:ext cx="556601" cy="463834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138" y="4334378"/>
            <a:ext cx="556601" cy="463834"/>
          </a:xfrm>
          <a:prstGeom prst="rect">
            <a:avLst/>
          </a:prstGeom>
        </p:spPr>
      </p:pic>
      <p:sp>
        <p:nvSpPr>
          <p:cNvPr id="70" name="テキスト ボックス 69"/>
          <p:cNvSpPr txBox="1"/>
          <p:nvPr/>
        </p:nvSpPr>
        <p:spPr>
          <a:xfrm>
            <a:off x="10097893" y="2110984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安定供給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12658959" y="2093425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　価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2792501" y="4595831"/>
            <a:ext cx="1108553" cy="7947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</a:t>
            </a:r>
            <a:r>
              <a:rPr lang="en-US" altLang="ja-JP" sz="10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機能分社会社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12746294" y="4261595"/>
            <a:ext cx="1083572" cy="28606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アライアンス</a:t>
            </a: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9735284" y="4586578"/>
            <a:ext cx="1253082" cy="9916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専門ソリューション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緑化</a:t>
            </a: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9840092" y="4261991"/>
            <a:ext cx="983700" cy="2919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総智総力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4452045" y="8825409"/>
            <a:ext cx="1649811" cy="27186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ニーズに応じた範囲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4321341" y="9328738"/>
            <a:ext cx="3242261" cy="639812"/>
            <a:chOff x="907636" y="4935743"/>
            <a:chExt cx="3242261" cy="639812"/>
          </a:xfrm>
        </p:grpSpPr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5269088"/>
              <a:ext cx="3242261" cy="306467"/>
            </a:xfrm>
            <a:prstGeom prst="roundRect">
              <a:avLst>
                <a:gd name="adj" fmla="val 17145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</a:t>
              </a: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で培った現場力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4939328"/>
              <a:ext cx="1908953" cy="306467"/>
            </a:xfrm>
            <a:prstGeom prst="roundRect">
              <a:avLst>
                <a:gd name="adj" fmla="val 20253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技術力・改善力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2852679" y="4935743"/>
              <a:ext cx="1297218" cy="306467"/>
            </a:xfrm>
            <a:prstGeom prst="roundRect">
              <a:avLst>
                <a:gd name="adj" fmla="val 17862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専門人材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-4333462" y="5878954"/>
            <a:ext cx="3242260" cy="2674869"/>
            <a:chOff x="1074946" y="1368921"/>
            <a:chExt cx="3242260" cy="2674869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074946" y="2288027"/>
              <a:ext cx="3242260" cy="1755763"/>
              <a:chOff x="1053005" y="1852579"/>
              <a:chExt cx="3242260" cy="1755763"/>
            </a:xfrm>
          </p:grpSpPr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053005" y="2752924"/>
                <a:ext cx="3242260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lvl="0" algn="ctr">
                  <a:defRPr/>
                </a:pP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D【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実行</a:t>
                </a:r>
                <a:r>
                  <a:rPr lang="en-US" altLang="ja-JP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】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建設・移転・更新・修繕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401150" y="1852579"/>
                <a:ext cx="2532186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lvl="0" algn="ctr">
                  <a:defRPr/>
                </a:pP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P/C【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計画</a:t>
                </a: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/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確認</a:t>
                </a:r>
                <a:r>
                  <a:rPr lang="en-US" altLang="ja-JP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】</a:t>
                </a:r>
                <a:endParaRPr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lvl="0" algn="ctr"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保全・</a:t>
                </a:r>
                <a:r>
                  <a:rPr lang="ja-JP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建設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・省エネ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1766017" y="1368921"/>
              <a:ext cx="1795775" cy="742668"/>
            </a:xfrm>
            <a:prstGeom prst="trapezoid">
              <a:avLst>
                <a:gd name="adj" fmla="val 5375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144000" rtlCol="0" anchor="ctr" anchorCtr="1">
              <a:noAutofit/>
            </a:bodyPr>
            <a:lstStyle/>
            <a:p>
              <a:pPr lvl="0" algn="ctr">
                <a:defRPr/>
              </a:pPr>
              <a:r>
                <a:rPr lang="en-US" altLang="ja-JP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A【</a:t>
              </a:r>
              <a:r>
                <a:rPr lang="ja-JP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戦略</a:t>
              </a:r>
              <a:r>
                <a:rPr lang="en-US" altLang="ja-JP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】</a:t>
              </a:r>
            </a:p>
            <a:p>
              <a:pPr lvl="0" algn="ctr">
                <a:defRPr/>
              </a:pPr>
              <a:r>
                <a:rPr lang="ja-JP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工場</a:t>
              </a:r>
              <a:r>
                <a:rPr lang="ja-JP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運営</a:t>
              </a:r>
              <a:endParaRPr lang="en-US" altLang="ja-JP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9" name="角丸四角形 8"/>
          <p:cNvSpPr/>
          <p:nvPr/>
        </p:nvSpPr>
        <p:spPr>
          <a:xfrm>
            <a:off x="-4465033" y="9069460"/>
            <a:ext cx="3571610" cy="1043202"/>
          </a:xfrm>
          <a:prstGeom prst="roundRect">
            <a:avLst>
              <a:gd name="adj" fmla="val 7783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flipV="1">
            <a:off x="-2947824" y="8521906"/>
            <a:ext cx="457200" cy="544698"/>
          </a:xfrm>
          <a:prstGeom prst="downArrow">
            <a:avLst/>
          </a:prstGeom>
          <a:gradFill>
            <a:gsLst>
              <a:gs pos="0">
                <a:srgbClr val="DC0032"/>
              </a:gs>
              <a:gs pos="19000">
                <a:srgbClr val="DC0032"/>
              </a:gs>
              <a:gs pos="50000">
                <a:srgbClr val="FFFF99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2189042" y="5999815"/>
            <a:ext cx="1628892" cy="666734"/>
          </a:xfrm>
          <a:prstGeom prst="wedgeEllipseCallout">
            <a:avLst>
              <a:gd name="adj1" fmla="val -46828"/>
              <a:gd name="adj2" fmla="val 92392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信頼性</a:t>
            </a:r>
            <a:r>
              <a:rPr lang="ja-JP" altLang="en-US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向上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コスト適正化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上下矢印 9"/>
          <p:cNvSpPr/>
          <p:nvPr/>
        </p:nvSpPr>
        <p:spPr>
          <a:xfrm>
            <a:off x="-2830960" y="6504105"/>
            <a:ext cx="252785" cy="397380"/>
          </a:xfrm>
          <a:prstGeom prst="upDownArrow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1986483" y="7289600"/>
            <a:ext cx="1453046" cy="730745"/>
          </a:xfrm>
          <a:prstGeom prst="wedgeEllipseCallout">
            <a:avLst>
              <a:gd name="adj1" fmla="val -49740"/>
              <a:gd name="adj2" fmla="val 53684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現場状況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適切な方策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V="1">
            <a:off x="-4567205" y="6987392"/>
            <a:ext cx="0" cy="2082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>
            <a:off x="-4708203" y="6940668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/>
          <p:cNvCxnSpPr/>
          <p:nvPr/>
        </p:nvCxnSpPr>
        <p:spPr>
          <a:xfrm flipH="1">
            <a:off x="-4465033" y="7771777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-4418140" y="7835993"/>
            <a:ext cx="0" cy="123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3544493" y="9071153"/>
            <a:ext cx="1675459" cy="24634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9708866" y="711326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lang="en-US" altLang="ja-JP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r>
              <a:rPr lang="en-US" altLang="ja-JP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施設分野</a:t>
            </a:r>
            <a:r>
              <a:rPr lang="en-US" altLang="ja-JP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11369417" y="2422939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人材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不足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9859344" y="1211311"/>
            <a:ext cx="119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東海</a:t>
            </a:r>
            <a:r>
              <a:rPr lang="ja-JP" altLang="en-US" sz="16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地区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32008" y="5058231"/>
            <a:ext cx="2175596" cy="4514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プラットフォーム</a:t>
            </a:r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en-US" altLang="ja-JP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964913" y="2682424"/>
            <a:ext cx="1875835" cy="52835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個々の課題に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最適ソリューション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2288733" y="3571868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設備・稼働データ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533470" y="3618478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保守・点検データ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550142" y="3312461"/>
            <a:ext cx="632580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分析・</a:t>
            </a:r>
            <a:r>
              <a:rPr kumimoji="1" lang="en-US" altLang="ja-JP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AI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403939" y="4588575"/>
            <a:ext cx="944710" cy="4006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業務の効率化</a:t>
            </a:r>
            <a:endParaRPr lang="en-US" altLang="ja-JP" sz="9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高品質化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2614246" y="8824420"/>
            <a:ext cx="2056973" cy="3103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専門ソリューションを提供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265077" y="5623877"/>
            <a:ext cx="867772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ja-JP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Our Value</a:t>
            </a:r>
            <a:r>
              <a:rPr lang="en-US" altLang="ja-JP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価値</a:t>
            </a:r>
            <a:r>
              <a:rPr lang="en-US" altLang="ja-JP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 </a:t>
            </a:r>
            <a:r>
              <a:rPr lang="en-US" altLang="ja-JP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</a:t>
            </a:r>
            <a:r>
              <a:rPr lang="ja-JP" altLang="en-US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工場管理の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強化によるエネルギー供給の安定・安価化</a:t>
            </a:r>
            <a:endParaRPr lang="ja-JP" altLang="en-US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73" y="1204218"/>
            <a:ext cx="2244054" cy="909752"/>
          </a:xfrm>
          <a:prstGeom prst="rect">
            <a:avLst/>
          </a:prstGeom>
        </p:spPr>
      </p:pic>
      <p:sp>
        <p:nvSpPr>
          <p:cNvPr id="82" name="テキスト ボックス 81"/>
          <p:cNvSpPr txBox="1"/>
          <p:nvPr/>
        </p:nvSpPr>
        <p:spPr>
          <a:xfrm>
            <a:off x="490773" y="2059597"/>
            <a:ext cx="2244054" cy="2718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・仕入先</a:t>
            </a:r>
            <a:r>
              <a:rPr lang="en-US" altLang="ja-JP" sz="1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工場・施設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7244" y="3229406"/>
            <a:ext cx="13011150" cy="73152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453" y="7532103"/>
            <a:ext cx="13011150" cy="7315200"/>
          </a:xfrm>
          <a:prstGeom prst="rect">
            <a:avLst/>
          </a:prstGeom>
        </p:spPr>
      </p:pic>
      <p:grpSp>
        <p:nvGrpSpPr>
          <p:cNvPr id="12" name="グループ化 11"/>
          <p:cNvGrpSpPr/>
          <p:nvPr/>
        </p:nvGrpSpPr>
        <p:grpSpPr>
          <a:xfrm>
            <a:off x="-922256" y="819942"/>
            <a:ext cx="727200" cy="750346"/>
            <a:chOff x="1746250" y="2450054"/>
            <a:chExt cx="727200" cy="750346"/>
          </a:xfrm>
        </p:grpSpPr>
        <p:pic>
          <p:nvPicPr>
            <p:cNvPr id="9220" name="Picture 4" descr="中央監視システム（インフォリーノBA）｜きんでん - 総合設備エンジニアリング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2450054"/>
              <a:ext cx="714486" cy="6231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テキスト ボックス 89"/>
            <p:cNvSpPr txBox="1"/>
            <p:nvPr/>
          </p:nvSpPr>
          <p:spPr>
            <a:xfrm>
              <a:off x="1746250" y="3072554"/>
              <a:ext cx="727200" cy="1278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-1340589" y="2149953"/>
            <a:ext cx="1527870" cy="2502622"/>
            <a:chOff x="3816444" y="1946515"/>
            <a:chExt cx="1527870" cy="2502622"/>
          </a:xfrm>
        </p:grpSpPr>
        <p:sp>
          <p:nvSpPr>
            <p:cNvPr id="84" name="テキスト ボックス 83"/>
            <p:cNvSpPr txBox="1"/>
            <p:nvPr/>
          </p:nvSpPr>
          <p:spPr>
            <a:xfrm>
              <a:off x="3900032" y="3352140"/>
              <a:ext cx="827661" cy="736971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3600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デンソー</a:t>
              </a:r>
              <a:endPara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ファシリティーズ</a:t>
              </a:r>
              <a:endPara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3832902" y="1946515"/>
              <a:ext cx="1511412" cy="1411145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144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FaaS</a:t>
              </a:r>
              <a:endPara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1300" b="1" kern="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1300" b="1" kern="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施設プ</a:t>
              </a:r>
              <a:r>
                <a:rPr kumimoji="1" lang="ja-JP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ラット</a:t>
              </a:r>
              <a:endParaRPr kumimoji="1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フォーム</a:t>
              </a:r>
              <a:r>
                <a:rPr kumimoji="1" lang="en-US" altLang="ja-JP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  <a:endParaRPr kumimoji="1" lang="ja-JP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4704174" y="3596751"/>
              <a:ext cx="553457" cy="496991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協力</a:t>
              </a:r>
              <a:endParaRPr kumimoji="1" lang="en-US" altLang="ja-JP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9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会社</a:t>
              </a:r>
              <a:endPara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8" name="テキスト ボックス 87"/>
            <p:cNvSpPr txBox="1"/>
            <p:nvPr/>
          </p:nvSpPr>
          <p:spPr>
            <a:xfrm>
              <a:off x="4447805" y="3996312"/>
              <a:ext cx="447812" cy="424375"/>
            </a:xfrm>
            <a:prstGeom prst="ellipse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  <a:prstDash val="sysDash"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ｱﾗｲｱﾝｽ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8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先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3816444" y="3163333"/>
              <a:ext cx="1516988" cy="1285804"/>
            </a:xfrm>
            <a:prstGeom prst="ellipse">
              <a:avLst/>
            </a:prstGeom>
            <a:noFill/>
            <a:ln>
              <a:solidFill>
                <a:schemeClr val="accent1"/>
              </a:solidFill>
              <a:prstDash val="sysDash"/>
            </a:ln>
          </p:spPr>
          <p:txBody>
            <a:bodyPr wrap="square" lIns="0" tIns="10800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4795" y="2932967"/>
              <a:ext cx="554410" cy="631664"/>
            </a:xfrm>
            <a:prstGeom prst="rect">
              <a:avLst/>
            </a:prstGeom>
          </p:spPr>
        </p:pic>
        <p:cxnSp>
          <p:nvCxnSpPr>
            <p:cNvPr id="30" name="直線コネクタ 29"/>
            <p:cNvCxnSpPr>
              <a:stCxn id="83" idx="6"/>
              <a:endCxn id="89" idx="6"/>
            </p:cNvCxnSpPr>
            <p:nvPr/>
          </p:nvCxnSpPr>
          <p:spPr>
            <a:xfrm flipH="1">
              <a:off x="5333432" y="2652088"/>
              <a:ext cx="10882" cy="1154147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/>
            <p:cNvCxnSpPr>
              <a:stCxn id="83" idx="2"/>
              <a:endCxn id="89" idx="2"/>
            </p:cNvCxnSpPr>
            <p:nvPr/>
          </p:nvCxnSpPr>
          <p:spPr>
            <a:xfrm flipH="1">
              <a:off x="3816444" y="2652088"/>
              <a:ext cx="16458" cy="1154147"/>
            </a:xfrm>
            <a:prstGeom prst="line">
              <a:avLst/>
            </a:prstGeom>
            <a:ln>
              <a:solidFill>
                <a:schemeClr val="accent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8310" y="2858146"/>
            <a:ext cx="1542422" cy="2517866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1735" y="1506365"/>
            <a:ext cx="747424" cy="810409"/>
          </a:xfrm>
          <a:prstGeom prst="rect">
            <a:avLst/>
          </a:prstGeom>
        </p:spPr>
      </p:pic>
      <p:pic>
        <p:nvPicPr>
          <p:cNvPr id="125" name="図 1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2651" y="1618422"/>
            <a:ext cx="2010900" cy="1828708"/>
          </a:xfrm>
          <a:prstGeom prst="rect">
            <a:avLst/>
          </a:prstGeom>
        </p:spPr>
      </p:pic>
      <p:grpSp>
        <p:nvGrpSpPr>
          <p:cNvPr id="50" name="グループ化 49"/>
          <p:cNvGrpSpPr/>
          <p:nvPr/>
        </p:nvGrpSpPr>
        <p:grpSpPr>
          <a:xfrm>
            <a:off x="7190506" y="3384983"/>
            <a:ext cx="1496114" cy="1970374"/>
            <a:chOff x="2992745" y="948064"/>
            <a:chExt cx="1496114" cy="1970374"/>
          </a:xfrm>
        </p:grpSpPr>
        <p:sp>
          <p:nvSpPr>
            <p:cNvPr id="36" name="曲折矢印 35"/>
            <p:cNvSpPr/>
            <p:nvPr/>
          </p:nvSpPr>
          <p:spPr>
            <a:xfrm flipH="1">
              <a:off x="2992745" y="1762125"/>
              <a:ext cx="724308" cy="1156313"/>
            </a:xfrm>
            <a:prstGeom prst="bentArrow">
              <a:avLst>
                <a:gd name="adj1" fmla="val 20144"/>
                <a:gd name="adj2" fmla="val 24191"/>
                <a:gd name="adj3" fmla="val 49952"/>
                <a:gd name="adj4" fmla="val 4375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6" name="曲折矢印 125"/>
            <p:cNvSpPr/>
            <p:nvPr/>
          </p:nvSpPr>
          <p:spPr>
            <a:xfrm flipH="1">
              <a:off x="3024389" y="948064"/>
              <a:ext cx="1464470" cy="1970373"/>
            </a:xfrm>
            <a:prstGeom prst="bentArrow">
              <a:avLst>
                <a:gd name="adj1" fmla="val 12785"/>
                <a:gd name="adj2" fmla="val 11452"/>
                <a:gd name="adj3" fmla="val 23266"/>
                <a:gd name="adj4" fmla="val 47219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曲折矢印 126"/>
            <p:cNvSpPr/>
            <p:nvPr/>
          </p:nvSpPr>
          <p:spPr>
            <a:xfrm flipH="1">
              <a:off x="3001579" y="1354046"/>
              <a:ext cx="1082777" cy="1564392"/>
            </a:xfrm>
            <a:prstGeom prst="bentArrow">
              <a:avLst>
                <a:gd name="adj1" fmla="val 14386"/>
                <a:gd name="adj2" fmla="val 15731"/>
                <a:gd name="adj3" fmla="val 32508"/>
                <a:gd name="adj4" fmla="val 43750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59" name="図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7813" y="1201425"/>
            <a:ext cx="1240683" cy="1897056"/>
          </a:xfrm>
          <a:prstGeom prst="rect">
            <a:avLst/>
          </a:prstGeom>
        </p:spPr>
      </p:pic>
      <p:sp>
        <p:nvSpPr>
          <p:cNvPr id="129" name="テキスト ボックス 128"/>
          <p:cNvSpPr txBox="1"/>
          <p:nvPr/>
        </p:nvSpPr>
        <p:spPr>
          <a:xfrm>
            <a:off x="804253" y="3888639"/>
            <a:ext cx="827661" cy="736971"/>
          </a:xfrm>
          <a:prstGeom prst="ellipse">
            <a:avLst/>
          </a:prstGeom>
          <a:solidFill>
            <a:srgbClr val="FFFF99"/>
          </a:solidFill>
          <a:ln>
            <a:solidFill>
              <a:schemeClr val="accent1"/>
            </a:solidFill>
            <a:prstDash val="sysDash"/>
          </a:ln>
        </p:spPr>
        <p:txBody>
          <a:bodyPr wrap="square" lIns="0" tIns="3600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ファシリティーズ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737123" y="2483014"/>
            <a:ext cx="1511412" cy="1411145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1"/>
            </a:solidFill>
            <a:prstDash val="sysDash"/>
          </a:ln>
        </p:spPr>
        <p:txBody>
          <a:bodyPr wrap="square" lIns="0" tIns="0" rIns="0" bIns="144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endParaRPr kumimoji="1" lang="en-US" altLang="ja-JP" sz="16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3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3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施設プ</a:t>
            </a: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ラット</a:t>
            </a:r>
            <a:endParaRPr kumimoji="1" lang="en-US" altLang="ja-JP" sz="13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フォーム</a:t>
            </a:r>
            <a:r>
              <a:rPr kumimoji="1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1608395" y="4133250"/>
            <a:ext cx="553457" cy="496991"/>
          </a:xfrm>
          <a:prstGeom prst="ellipse">
            <a:avLst/>
          </a:prstGeom>
          <a:solidFill>
            <a:srgbClr val="FFFF99"/>
          </a:solidFill>
          <a:ln>
            <a:solidFill>
              <a:schemeClr val="accent1"/>
            </a:solidFill>
            <a:prstDash val="sysDash"/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協力</a:t>
            </a:r>
            <a:endParaRPr kumimoji="1" lang="en-US" altLang="ja-JP" sz="9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</a:t>
            </a:r>
            <a:endParaRPr kumimoji="1" lang="ja-JP" altLang="en-US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781679" y="1977208"/>
            <a:ext cx="320168" cy="29931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olid"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428415" y="2621767"/>
            <a:ext cx="1516988" cy="1285804"/>
          </a:xfrm>
          <a:prstGeom prst="ellipse">
            <a:avLst/>
          </a:prstGeom>
          <a:noFill/>
          <a:ln>
            <a:solidFill>
              <a:schemeClr val="accent1"/>
            </a:solidFill>
            <a:prstDash val="sysDash"/>
          </a:ln>
        </p:spPr>
        <p:txBody>
          <a:bodyPr wrap="square" lIns="0" tIns="10800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34" name="図 1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9016" y="3469466"/>
            <a:ext cx="554410" cy="631664"/>
          </a:xfrm>
          <a:prstGeom prst="rect">
            <a:avLst/>
          </a:prstGeom>
        </p:spPr>
      </p:pic>
      <p:cxnSp>
        <p:nvCxnSpPr>
          <p:cNvPr id="135" name="直線コネクタ 134"/>
          <p:cNvCxnSpPr>
            <a:stCxn id="130" idx="6"/>
            <a:endCxn id="133" idx="6"/>
          </p:cNvCxnSpPr>
          <p:nvPr/>
        </p:nvCxnSpPr>
        <p:spPr>
          <a:xfrm flipH="1">
            <a:off x="1945403" y="3188587"/>
            <a:ext cx="303132" cy="76082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/>
          <p:cNvCxnSpPr>
            <a:stCxn id="130" idx="2"/>
            <a:endCxn id="133" idx="2"/>
          </p:cNvCxnSpPr>
          <p:nvPr/>
        </p:nvCxnSpPr>
        <p:spPr>
          <a:xfrm flipH="1">
            <a:off x="428415" y="3188587"/>
            <a:ext cx="308708" cy="76082"/>
          </a:xfrm>
          <a:prstGeom prst="line">
            <a:avLst/>
          </a:prstGeom>
          <a:ln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136"/>
          <p:cNvSpPr txBox="1"/>
          <p:nvPr/>
        </p:nvSpPr>
        <p:spPr>
          <a:xfrm>
            <a:off x="2781679" y="1590218"/>
            <a:ext cx="320168" cy="29931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olid"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2781679" y="1219419"/>
            <a:ext cx="320168" cy="299314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olid"/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endParaRPr kumimoji="1" lang="ja-JP" alt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55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正方形/長方形 108"/>
          <p:cNvSpPr/>
          <p:nvPr/>
        </p:nvSpPr>
        <p:spPr>
          <a:xfrm>
            <a:off x="-4408593" y="6107117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116" name="直線コネクタ 115"/>
          <p:cNvCxnSpPr/>
          <p:nvPr/>
        </p:nvCxnSpPr>
        <p:spPr>
          <a:xfrm flipH="1">
            <a:off x="-4301538" y="9868721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/>
          <p:cNvSpPr/>
          <p:nvPr/>
        </p:nvSpPr>
        <p:spPr>
          <a:xfrm>
            <a:off x="269559" y="679649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・関係会社への貢献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4395822" y="6103261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 施設分野の支援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9" name="グループ化 38"/>
          <p:cNvGrpSpPr/>
          <p:nvPr/>
        </p:nvGrpSpPr>
        <p:grpSpPr>
          <a:xfrm>
            <a:off x="-4107816" y="1326911"/>
            <a:ext cx="3584631" cy="3558213"/>
            <a:chOff x="5002712" y="1977258"/>
            <a:chExt cx="3584631" cy="3558213"/>
          </a:xfrm>
        </p:grpSpPr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2"/>
            <a:srcRect l="8898"/>
            <a:stretch/>
          </p:blipFill>
          <p:spPr>
            <a:xfrm>
              <a:off x="5002712" y="1977258"/>
              <a:ext cx="3584631" cy="3558213"/>
            </a:xfrm>
            <a:prstGeom prst="rect">
              <a:avLst/>
            </a:prstGeom>
          </p:spPr>
        </p:pic>
        <p:sp>
          <p:nvSpPr>
            <p:cNvPr id="41" name="楕円 40"/>
            <p:cNvSpPr/>
            <p:nvPr/>
          </p:nvSpPr>
          <p:spPr>
            <a:xfrm>
              <a:off x="6712343" y="4306201"/>
              <a:ext cx="354119" cy="344488"/>
            </a:xfrm>
            <a:prstGeom prst="ellipse">
              <a:avLst/>
            </a:prstGeom>
            <a:solidFill>
              <a:srgbClr val="DC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00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ALL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FS</a:t>
              </a:r>
              <a:endPara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5991326" y="2610208"/>
              <a:ext cx="1770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DNG</a:t>
              </a:r>
              <a:r>
                <a:rPr kumimoji="1" lang="ja-JP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会社・仕入先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43" name="図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379" y="4186855"/>
              <a:ext cx="556601" cy="463834"/>
            </a:xfrm>
            <a:prstGeom prst="rect">
              <a:avLst/>
            </a:prstGeom>
          </p:spPr>
        </p:pic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797" y="3586795"/>
              <a:ext cx="556601" cy="463834"/>
            </a:xfrm>
            <a:prstGeom prst="rect">
              <a:avLst/>
            </a:prstGeom>
          </p:spPr>
        </p:pic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7130" y="3586795"/>
              <a:ext cx="556601" cy="463834"/>
            </a:xfrm>
            <a:prstGeom prst="rect">
              <a:avLst/>
            </a:prstGeom>
          </p:spPr>
        </p:pic>
        <p:pic>
          <p:nvPicPr>
            <p:cNvPr id="46" name="図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781" y="4258689"/>
              <a:ext cx="556601" cy="463834"/>
            </a:xfrm>
            <a:prstGeom prst="rect">
              <a:avLst/>
            </a:prstGeom>
          </p:spPr>
        </p:pic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829" y="4744503"/>
              <a:ext cx="556601" cy="463834"/>
            </a:xfrm>
            <a:prstGeom prst="rect">
              <a:avLst/>
            </a:prstGeom>
          </p:spPr>
        </p:pic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3358" y="4756838"/>
              <a:ext cx="556601" cy="463834"/>
            </a:xfrm>
            <a:prstGeom prst="rect">
              <a:avLst/>
            </a:prstGeom>
          </p:spPr>
        </p:pic>
        <p:sp>
          <p:nvSpPr>
            <p:cNvPr id="49" name="テキスト ボックス 48"/>
            <p:cNvSpPr txBox="1"/>
            <p:nvPr/>
          </p:nvSpPr>
          <p:spPr>
            <a:xfrm>
              <a:off x="5268957" y="2773847"/>
              <a:ext cx="894394" cy="1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安　定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7602402" y="2745587"/>
              <a:ext cx="894394" cy="1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安　価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085494" y="2989625"/>
              <a:ext cx="1205169" cy="4762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最新</a:t>
              </a: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IT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技術を活用した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ビッグデータ分析により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潜在ニーズに応え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繋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がりを増やしていく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7856049" y="4906092"/>
              <a:ext cx="575769" cy="430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エムテック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ユニティ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FS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仕入先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DNG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仕入先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7624315" y="4684055"/>
              <a:ext cx="894394" cy="175869"/>
            </a:xfrm>
            <a:prstGeom prst="roundRect">
              <a:avLst/>
            </a:prstGeom>
            <a:solidFill>
              <a:srgbClr val="DC0032"/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アライアンス</a:t>
              </a: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415224" y="4883889"/>
              <a:ext cx="434430" cy="5151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運転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保全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省エネ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建設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緑化</a:t>
              </a: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5105864" y="4684054"/>
              <a:ext cx="894394" cy="175869"/>
            </a:xfrm>
            <a:prstGeom prst="roundRect">
              <a:avLst/>
            </a:prstGeom>
            <a:solidFill>
              <a:srgbClr val="DC0032"/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総智総力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7429267" y="2964153"/>
              <a:ext cx="1158076" cy="481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日常のお困りごとに対して、</a:t>
              </a:r>
              <a:r>
                <a:rPr kumimoji="1" lang="en-US" altLang="ja-JP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 DN</a:t>
              </a: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培った経験を基にした価値を折り込んでサービスを提供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58" name="テキスト ボックス 57"/>
          <p:cNvSpPr txBox="1"/>
          <p:nvPr/>
        </p:nvSpPr>
        <p:spPr>
          <a:xfrm>
            <a:off x="-2842272" y="2372549"/>
            <a:ext cx="1186951" cy="5638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運転・保全・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建設・緑化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ソリューション提供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2"/>
          <a:srcRect l="8898"/>
          <a:stretch/>
        </p:blipFill>
        <p:spPr>
          <a:xfrm>
            <a:off x="379453" y="1304403"/>
            <a:ext cx="4012879" cy="3983305"/>
          </a:xfrm>
          <a:prstGeom prst="rect">
            <a:avLst/>
          </a:prstGeom>
        </p:spPr>
      </p:pic>
      <p:sp>
        <p:nvSpPr>
          <p:cNvPr id="61" name="楕円 60"/>
          <p:cNvSpPr/>
          <p:nvPr/>
        </p:nvSpPr>
        <p:spPr>
          <a:xfrm>
            <a:off x="2162516" y="3802873"/>
            <a:ext cx="673858" cy="613941"/>
          </a:xfrm>
          <a:prstGeom prst="ellipse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</a:t>
            </a:r>
            <a:endParaRPr kumimoji="1" lang="en-US" altLang="ja-JP" sz="15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基</a:t>
            </a:r>
            <a:r>
              <a:rPr kumimoji="1" lang="ja-JP" alt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盤</a:t>
            </a:r>
            <a:endParaRPr kumimoji="1" lang="en-US" altLang="ja-JP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1680011" y="2028932"/>
            <a:ext cx="161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・仕入先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57" y="3754184"/>
            <a:ext cx="556601" cy="463834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75" y="3154124"/>
            <a:ext cx="556601" cy="463834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08" y="3154124"/>
            <a:ext cx="556601" cy="463834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59" y="3826018"/>
            <a:ext cx="556601" cy="463834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07" y="4311832"/>
            <a:ext cx="556601" cy="463834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6" y="4324167"/>
            <a:ext cx="556601" cy="463834"/>
          </a:xfrm>
          <a:prstGeom prst="rect">
            <a:avLst/>
          </a:prstGeom>
        </p:spPr>
      </p:pic>
      <p:sp>
        <p:nvSpPr>
          <p:cNvPr id="70" name="テキスト ボックス 69"/>
          <p:cNvSpPr txBox="1"/>
          <p:nvPr/>
        </p:nvSpPr>
        <p:spPr>
          <a:xfrm>
            <a:off x="694391" y="2100773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安定供給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3255457" y="2083214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　価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3388999" y="4585620"/>
            <a:ext cx="1108553" cy="7947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機能分社会社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3342792" y="4251384"/>
            <a:ext cx="1083572" cy="28606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アライアンス</a:t>
            </a: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331782" y="4576367"/>
            <a:ext cx="1253082" cy="9916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専門ソリューション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緑化</a:t>
            </a: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36590" y="4251780"/>
            <a:ext cx="983700" cy="2919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総智総力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4033259" y="9627526"/>
            <a:ext cx="1649811" cy="27186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ニーズに応じた範囲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-3902555" y="10130855"/>
            <a:ext cx="3242261" cy="639812"/>
            <a:chOff x="907636" y="4935743"/>
            <a:chExt cx="3242261" cy="639812"/>
          </a:xfrm>
        </p:grpSpPr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5269088"/>
              <a:ext cx="3242261" cy="306467"/>
            </a:xfrm>
            <a:prstGeom prst="roundRect">
              <a:avLst>
                <a:gd name="adj" fmla="val 17145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</a:t>
              </a: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で培った現場力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4939328"/>
              <a:ext cx="1908953" cy="306467"/>
            </a:xfrm>
            <a:prstGeom prst="roundRect">
              <a:avLst>
                <a:gd name="adj" fmla="val 20253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技術力・改善力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2852679" y="4935743"/>
              <a:ext cx="1297218" cy="306467"/>
            </a:xfrm>
            <a:prstGeom prst="roundRect">
              <a:avLst>
                <a:gd name="adj" fmla="val 17862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専門人材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-3914676" y="6681071"/>
            <a:ext cx="3242260" cy="2674869"/>
            <a:chOff x="1074946" y="1368921"/>
            <a:chExt cx="3242260" cy="2674869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074946" y="2288027"/>
              <a:ext cx="3242260" cy="1755763"/>
              <a:chOff x="1053005" y="1852579"/>
              <a:chExt cx="3242260" cy="1755763"/>
            </a:xfrm>
          </p:grpSpPr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053005" y="2752924"/>
                <a:ext cx="3242260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D【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実行</a:t>
                </a:r>
                <a:r>
                  <a:rPr kumimoji="1" lang="en-US" altLang="ja-JP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】</a:t>
                </a:r>
                <a:endParaRPr kumimoji="1" lang="en-US" altLang="ja-JP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建設・移転・更新・修繕</a:t>
                </a:r>
                <a:endParaRPr kumimoji="1" lang="en-US" altLang="ja-JP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401150" y="1852579"/>
                <a:ext cx="2532186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72000" rtlCol="0" anchor="ctr" anchorCtr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P/C【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計画</a:t>
                </a: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/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確認</a:t>
                </a:r>
                <a:r>
                  <a:rPr kumimoji="1" lang="en-US" altLang="ja-JP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】</a:t>
                </a:r>
                <a:endParaRPr kumimoji="1" lang="en-US" altLang="ja-JP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保全・</a:t>
                </a:r>
                <a:r>
                  <a:rPr kumimoji="1" lang="ja-JP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建設</a:t>
                </a:r>
                <a:r>
                  <a:rPr kumimoji="1" lang="ja-JP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・省エネ</a:t>
                </a:r>
                <a:endParaRPr kumimoji="1" lang="en-US" altLang="ja-JP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1766017" y="1368921"/>
              <a:ext cx="1795775" cy="742668"/>
            </a:xfrm>
            <a:prstGeom prst="trapezoid">
              <a:avLst>
                <a:gd name="adj" fmla="val 5375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14400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A【</a:t>
              </a:r>
              <a:r>
                <a:rPr kumimoji="1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戦略</a:t>
              </a:r>
              <a:r>
                <a:rPr kumimoji="1" lang="en-US" altLang="ja-JP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】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工場</a:t>
              </a:r>
              <a:r>
                <a: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運営</a:t>
              </a:r>
              <a:endPara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9" name="角丸四角形 8"/>
          <p:cNvSpPr/>
          <p:nvPr/>
        </p:nvSpPr>
        <p:spPr>
          <a:xfrm>
            <a:off x="-4046247" y="9871577"/>
            <a:ext cx="3571610" cy="1043202"/>
          </a:xfrm>
          <a:prstGeom prst="roundRect">
            <a:avLst>
              <a:gd name="adj" fmla="val 7783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8" name="下矢印 7"/>
          <p:cNvSpPr/>
          <p:nvPr/>
        </p:nvSpPr>
        <p:spPr>
          <a:xfrm flipV="1">
            <a:off x="-2529038" y="9324023"/>
            <a:ext cx="457200" cy="544698"/>
          </a:xfrm>
          <a:prstGeom prst="downArrow">
            <a:avLst/>
          </a:prstGeom>
          <a:gradFill>
            <a:gsLst>
              <a:gs pos="0">
                <a:srgbClr val="DC0032"/>
              </a:gs>
              <a:gs pos="19000">
                <a:srgbClr val="DC0032"/>
              </a:gs>
              <a:gs pos="50000">
                <a:srgbClr val="FFFF99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1770256" y="6801932"/>
            <a:ext cx="1628892" cy="666734"/>
          </a:xfrm>
          <a:prstGeom prst="wedgeEllipseCallout">
            <a:avLst>
              <a:gd name="adj1" fmla="val -46828"/>
              <a:gd name="adj2" fmla="val 92392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信頼性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向上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コスト適正化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上下矢印 9"/>
          <p:cNvSpPr/>
          <p:nvPr/>
        </p:nvSpPr>
        <p:spPr>
          <a:xfrm>
            <a:off x="-2412174" y="7306222"/>
            <a:ext cx="252785" cy="397380"/>
          </a:xfrm>
          <a:prstGeom prst="upDownArrow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-1567697" y="8091717"/>
            <a:ext cx="1453046" cy="730745"/>
          </a:xfrm>
          <a:prstGeom prst="wedgeEllipseCallout">
            <a:avLst>
              <a:gd name="adj1" fmla="val -49740"/>
              <a:gd name="adj2" fmla="val 53684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現場状況に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適切な方策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V="1">
            <a:off x="-4148419" y="7789509"/>
            <a:ext cx="0" cy="2082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>
            <a:off x="-4289417" y="7742785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/>
          <p:cNvCxnSpPr/>
          <p:nvPr/>
        </p:nvCxnSpPr>
        <p:spPr>
          <a:xfrm flipH="1">
            <a:off x="-4046247" y="8573894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-3999354" y="8638110"/>
            <a:ext cx="0" cy="123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3125707" y="9873270"/>
            <a:ext cx="1675459" cy="24634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305364" y="701115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情報活用した工場管理の展開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1965915" y="2412728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人材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不足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455842" y="1201100"/>
            <a:ext cx="119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東海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地区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28506" y="5048020"/>
            <a:ext cx="2175596" cy="4514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プラットフォーム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en-US" altLang="ja-JP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FaaS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561411" y="2684913"/>
            <a:ext cx="1875835" cy="50270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個々の課題に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最適ソリューション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85231" y="3561657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設備・稼働データ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29968" y="3608267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保守・点検データ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146640" y="3302250"/>
            <a:ext cx="632580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分析・</a:t>
            </a:r>
            <a:r>
              <a:rPr kumimoji="1" lang="en-US" altLang="ja-JP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AI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0437" y="4578364"/>
            <a:ext cx="944710" cy="4006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業務の効率化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高品質化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-2195460" y="9626537"/>
            <a:ext cx="2056973" cy="3103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専門ソリューションを提供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265077" y="5623877"/>
            <a:ext cx="867772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Our Value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提供価値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 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 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工場管理の強化による、エネルギー供給の安定・安価化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1" name="図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85774" y="4983016"/>
            <a:ext cx="947250" cy="1079244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9664700" y="1378886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/>
              <a:t>人手不足は、</a:t>
            </a:r>
            <a:r>
              <a:rPr lang="en-US" altLang="ja-JP" dirty="0"/>
              <a:t>FM</a:t>
            </a:r>
            <a:r>
              <a:rPr lang="ja-JP" altLang="en-US" dirty="0"/>
              <a:t>サービスを提供する企業にとっても大きな問</a:t>
            </a:r>
          </a:p>
          <a:p>
            <a:r>
              <a:rPr lang="ja-JP" altLang="en-US" dirty="0"/>
              <a:t>題になってきています。現場で実務を担う人材が不足する中、</a:t>
            </a:r>
          </a:p>
          <a:p>
            <a:r>
              <a:rPr lang="ja-JP" altLang="en-US" dirty="0"/>
              <a:t>高い品質を維持しながら、より効率的にサービスを提供</a:t>
            </a:r>
            <a:r>
              <a:rPr lang="ja-JP" altLang="en-US" dirty="0" err="1"/>
              <a:t>するた</a:t>
            </a:r>
            <a:endParaRPr lang="ja-JP" altLang="en-US" dirty="0"/>
          </a:p>
          <a:p>
            <a:r>
              <a:rPr lang="ja-JP" altLang="en-US" dirty="0"/>
              <a:t>めには、新しいアイデアが必要です。そこで、テクノロジーの力</a:t>
            </a:r>
          </a:p>
          <a:p>
            <a:r>
              <a:rPr lang="ja-JP" altLang="en-US" dirty="0"/>
              <a:t>を利用してお客さまがもつ個々の課題に最適なソリューション</a:t>
            </a:r>
          </a:p>
          <a:p>
            <a:r>
              <a:rPr lang="ja-JP" altLang="en-US" dirty="0"/>
              <a:t>を創り出す。その仕組みこそが、イオンディライト（</a:t>
            </a:r>
            <a:r>
              <a:rPr lang="en-US" altLang="ja-JP" dirty="0"/>
              <a:t>AD</a:t>
            </a:r>
            <a:r>
              <a:rPr lang="ja-JP" altLang="en-US" dirty="0"/>
              <a:t>）プラット</a:t>
            </a:r>
          </a:p>
          <a:p>
            <a:r>
              <a:rPr lang="ja-JP" altLang="en-US" dirty="0"/>
              <a:t>フォームなのです。</a:t>
            </a:r>
          </a:p>
        </p:txBody>
      </p:sp>
    </p:spTree>
    <p:extLst>
      <p:ext uri="{BB962C8B-B14F-4D97-AF65-F5344CB8AC3E}">
        <p14:creationId xmlns:p14="http://schemas.microsoft.com/office/powerpoint/2010/main" val="283193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4682963" y="1100487"/>
            <a:ext cx="4163098" cy="43480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３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、施設運用の共通課題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303486" y="5556143"/>
            <a:ext cx="8561240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7421" y="5646015"/>
            <a:ext cx="8646209" cy="349702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 ⇒ 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</a:t>
            </a:r>
            <a:r>
              <a:rPr lang="ja-JP" altLang="en-US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保全と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の企画・計画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（信頼性・コスト）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の取組み強化</a:t>
            </a:r>
            <a:endParaRPr kumimoji="1" lang="en-US" altLang="ja-JP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614253" y="3956153"/>
            <a:ext cx="396022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保有する施設設備の劣化・増加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→点在・条件や課題多様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　　　 ・運用が複雑・人手不足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ja-JP" altLang="en-US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ランニングコスト増加</a:t>
            </a:r>
            <a:endParaRPr lang="en-US" altLang="ja-JP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682962" y="755014"/>
            <a:ext cx="3478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低減</a:t>
            </a:r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03487" y="1100486"/>
            <a:ext cx="4272326" cy="43480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03486" y="755014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運用上の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悩み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2" y="1505097"/>
            <a:ext cx="2751933" cy="2308897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395718" y="1170478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のライフサイクルコストイメージ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50336" y="1599845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建物は竣工～解体までに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建設費の約</a:t>
            </a:r>
            <a:r>
              <a:rPr lang="en-US" altLang="ja-JP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の費用がかかる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3497682" y="2345083"/>
            <a:ext cx="292892" cy="292892"/>
          </a:xfrm>
          <a:prstGeom prst="plus">
            <a:avLst>
              <a:gd name="adj" fmla="val 4126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66831" y="2784617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２４時間</a:t>
            </a:r>
            <a:r>
              <a:rPr lang="en-US" altLang="ja-JP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日安定・効率的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エネルギー需給の質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を向上させたい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742617" y="1169538"/>
            <a:ext cx="165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37223" y="2768696"/>
            <a:ext cx="19254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endParaRPr lang="en-US" altLang="ja-JP" sz="12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*</a:t>
            </a:r>
            <a:r>
              <a:rPr lang="ja-JP" alt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</a:t>
            </a:r>
            <a:r>
              <a:rPr lang="ja-JP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によって</a:t>
            </a:r>
            <a:r>
              <a:rPr lang="ja-JP" alt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異なります</a:t>
            </a:r>
            <a:endParaRPr lang="en-US" altLang="ja-JP" sz="1400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15" y="1506514"/>
            <a:ext cx="3865199" cy="1225402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6190161" y="1500886"/>
            <a:ext cx="1971677" cy="1214414"/>
          </a:xfrm>
          <a:prstGeom prst="roundRect">
            <a:avLst>
              <a:gd name="adj" fmla="val 9137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258972"/>
              </p:ext>
            </p:extLst>
          </p:nvPr>
        </p:nvGraphicFramePr>
        <p:xfrm>
          <a:off x="4733971" y="3327531"/>
          <a:ext cx="407954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37345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314219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目　的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　動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信頼性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エネルギーインフラの安定供給</a:t>
                      </a:r>
                      <a:endParaRPr kumimoji="1" lang="en-US" altLang="ja-JP" sz="1400" b="1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効率性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更新・保全費・エネルギー費の削減</a:t>
                      </a:r>
                      <a:endParaRPr kumimoji="1" lang="en-US" altLang="ja-JP" sz="1600" b="1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961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防災対策・安全衛生遵守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936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快適性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建物利用度の向上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1" name="テキスト ボックス 60"/>
          <p:cNvSpPr txBox="1"/>
          <p:nvPr/>
        </p:nvSpPr>
        <p:spPr>
          <a:xfrm>
            <a:off x="6161192" y="1165001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0" name="下矢印 19"/>
          <p:cNvSpPr/>
          <p:nvPr/>
        </p:nvSpPr>
        <p:spPr>
          <a:xfrm>
            <a:off x="7006014" y="3097911"/>
            <a:ext cx="387894" cy="213654"/>
          </a:xfrm>
          <a:prstGeom prst="downArrow">
            <a:avLst>
              <a:gd name="adj1" fmla="val 59822"/>
              <a:gd name="adj2" fmla="val 50000"/>
            </a:avLst>
          </a:prstGeom>
          <a:solidFill>
            <a:srgbClr val="FF4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570891" y="6021511"/>
            <a:ext cx="3443784" cy="28606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現リソーセスで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効率的に強化するには？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8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/>
        </p:nvSpPr>
        <p:spPr>
          <a:xfrm>
            <a:off x="229757" y="1786613"/>
            <a:ext cx="6824186" cy="382174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、ＦａａＳ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lang="en-US" altLang="ja-JP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acility </a:t>
            </a:r>
            <a:r>
              <a:rPr lang="en-US" altLang="ja-JP" sz="2000" u="sng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 </a:t>
            </a:r>
            <a:r>
              <a:rPr lang="en-US" altLang="ja-JP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20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ervice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のシステム構築 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228600" y="5678020"/>
            <a:ext cx="8733644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185058" y="5789250"/>
            <a:ext cx="8864270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FSPF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構想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構築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を切口に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流のデータを基に</a:t>
            </a:r>
            <a:r>
              <a:rPr kumimoji="1" lang="ja-JP" alt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し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施設管理を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展開 ⇒ 自律化加速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7042694" y="3341739"/>
            <a:ext cx="2167581" cy="2346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機能の共通化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DECS/PLANET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</a:t>
            </a:r>
            <a:r>
              <a:rPr kumimoji="1" lang="en-US" altLang="ja-JP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IoT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AI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ﾋﾞｯｸﾞﾃﾞｰﾀ活用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による付加価値機能強化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④センシング超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警備関連ﾏﾝｼｮﾝ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棟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火災・受電・消火・駐車場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工事費</a:t>
            </a: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r>
              <a:rPr kumimoji="1" lang="ja-JP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万円～</a:t>
            </a: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棟</a:t>
            </a:r>
            <a:endParaRPr kumimoji="1" lang="en-US" altLang="ja-JP" sz="11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⑤運用費の検討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例</a:t>
            </a: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警備関連ﾏﾝｼｮﾝ</a:t>
            </a: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棟</a:t>
            </a: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運用費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1.5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万円～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月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177162" y="1202772"/>
            <a:ext cx="1800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システムイメージ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5549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ソリューション・シェアードサービスを支える情報システム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1028144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130626" y="1094156"/>
            <a:ext cx="8962244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全体の原動設備のＩｏＴ化、エネルギー見える化、リモート監視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保守 ⇒ クラウド型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FS-DECS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9" y="1927814"/>
            <a:ext cx="842589" cy="614451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6" y="2586161"/>
            <a:ext cx="1286214" cy="937961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9" y="3722943"/>
            <a:ext cx="842589" cy="614451"/>
          </a:xfrm>
          <a:prstGeom prst="rect">
            <a:avLst/>
          </a:prstGeom>
        </p:spPr>
      </p:pic>
      <p:pic>
        <p:nvPicPr>
          <p:cNvPr id="82" name="図 8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5" t="19556" r="54015" b="60789"/>
          <a:stretch/>
        </p:blipFill>
        <p:spPr>
          <a:xfrm>
            <a:off x="2484874" y="2384526"/>
            <a:ext cx="774700" cy="6096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650" y="1872563"/>
            <a:ext cx="449609" cy="273852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93" b="12680"/>
          <a:stretch/>
        </p:blipFill>
        <p:spPr>
          <a:xfrm>
            <a:off x="3800189" y="2847775"/>
            <a:ext cx="1312455" cy="468109"/>
          </a:xfrm>
          <a:prstGeom prst="rect">
            <a:avLst/>
          </a:prstGeom>
        </p:spPr>
      </p:pic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9540" y="4408390"/>
            <a:ext cx="15151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受変電・原動設備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生産設備エネルギー等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88567" y="2610065"/>
            <a:ext cx="404125" cy="1177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クラウド</a:t>
            </a:r>
            <a:endParaRPr kumimoji="1" lang="ja-JP" altLang="en-US" sz="7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33295" y="2727840"/>
            <a:ext cx="682828" cy="197529"/>
          </a:xfrm>
          <a:prstGeom prst="roundRect">
            <a:avLst>
              <a:gd name="adj" fmla="val 42385"/>
            </a:avLst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FS-DECS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2" t="5744" r="30753" b="72963"/>
          <a:stretch/>
        </p:blipFill>
        <p:spPr>
          <a:xfrm>
            <a:off x="5072053" y="2591636"/>
            <a:ext cx="308312" cy="59091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2410" y="1929665"/>
            <a:ext cx="762375" cy="2809722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42400" y="5195210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多棟管理・環境計測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945720" y="50293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リモート制御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遠隔異常対応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749872" y="5025661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直課・簡易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FM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診断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最適保全計画・省エネ提案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1968470" y="273462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 flipH="1">
            <a:off x="1968470" y="2891896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888153" y="2493254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状態・計測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31028" y="287049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制御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47" name="オブジェクト 46"/>
          <p:cNvGraphicFramePr>
            <a:graphicFrameLocks noGrp="1" noChangeAspect="1"/>
          </p:cNvGraphicFramePr>
          <p:nvPr>
            <p:extLst/>
          </p:nvPr>
        </p:nvGraphicFramePr>
        <p:xfrm>
          <a:off x="3892729" y="2194462"/>
          <a:ext cx="1140513" cy="6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Photo Editor Photo" r:id="rId8" imgW="6095238" imgH="4571429" progId="MSPhotoEd.3">
                  <p:embed/>
                </p:oleObj>
              </mc:Choice>
              <mc:Fallback>
                <p:oleObj name="Photo Editor Photo" r:id="rId8" imgW="6095238" imgH="4571429" progId="MSPhotoEd.3">
                  <p:embed/>
                  <p:pic>
                    <p:nvPicPr>
                      <p:cNvPr id="47" name="オブジェクト 4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729" y="2194462"/>
                        <a:ext cx="1140513" cy="60171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8" name="直線矢印コネクタ 47"/>
          <p:cNvCxnSpPr/>
          <p:nvPr/>
        </p:nvCxnSpPr>
        <p:spPr>
          <a:xfrm>
            <a:off x="3259574" y="2826604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209901" y="2565342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監視・操作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5356618" y="282247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419176" y="2619204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994947" y="312877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警報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88980" y="1958485"/>
            <a:ext cx="934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集中監視・管理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798721" y="221201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レポート・課金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エネルギー管理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814746" y="2836971"/>
            <a:ext cx="934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投資・予算管理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641449" y="3607527"/>
            <a:ext cx="11817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サイネージ情報共有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6" name="直線コネクタ 15"/>
          <p:cNvCxnSpPr/>
          <p:nvPr/>
        </p:nvCxnSpPr>
        <p:spPr>
          <a:xfrm>
            <a:off x="6663842" y="2161656"/>
            <a:ext cx="195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6670640" y="2971879"/>
            <a:ext cx="195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/>
        </p:nvCxnSpPr>
        <p:spPr>
          <a:xfrm>
            <a:off x="6678260" y="4442840"/>
            <a:ext cx="1952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/>
        </p:nvCxnSpPr>
        <p:spPr>
          <a:xfrm flipH="1">
            <a:off x="6865925" y="2165075"/>
            <a:ext cx="266" cy="22740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/>
          <p:nvPr/>
        </p:nvCxnSpPr>
        <p:spPr>
          <a:xfrm>
            <a:off x="2031028" y="4452858"/>
            <a:ext cx="3831382" cy="0"/>
          </a:xfrm>
          <a:prstGeom prst="line">
            <a:avLst/>
          </a:prstGeom>
          <a:ln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20349" y="4262261"/>
            <a:ext cx="1337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駆付け・提案・現場改善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968777" y="3053529"/>
            <a:ext cx="74251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・照明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・空調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・熱源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・デマンド</a:t>
            </a:r>
            <a:endParaRPr kumimoji="1" lang="en-US" altLang="ja-JP" sz="9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 等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171217" y="1512013"/>
            <a:ext cx="369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システムのイメージ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270986" y="4910795"/>
            <a:ext cx="3693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●システム機能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5" name="直線コネクタ 24"/>
          <p:cNvCxnSpPr/>
          <p:nvPr/>
        </p:nvCxnSpPr>
        <p:spPr>
          <a:xfrm>
            <a:off x="542400" y="4867253"/>
            <a:ext cx="6331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テキスト ボックス 79"/>
          <p:cNvSpPr txBox="1"/>
          <p:nvPr/>
        </p:nvSpPr>
        <p:spPr>
          <a:xfrm>
            <a:off x="7053943" y="1475257"/>
            <a:ext cx="185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■提供機能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7636" y="1762413"/>
            <a:ext cx="1776054" cy="1634324"/>
          </a:xfrm>
          <a:prstGeom prst="rect">
            <a:avLst/>
          </a:prstGeom>
        </p:spPr>
      </p:pic>
      <p:sp>
        <p:nvSpPr>
          <p:cNvPr id="180" name="角丸四角形 179"/>
          <p:cNvSpPr/>
          <p:nvPr/>
        </p:nvSpPr>
        <p:spPr>
          <a:xfrm>
            <a:off x="7186013" y="2144812"/>
            <a:ext cx="1760662" cy="829127"/>
          </a:xfrm>
          <a:prstGeom prst="roundRect">
            <a:avLst>
              <a:gd name="adj" fmla="val 79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角丸四角形 105"/>
          <p:cNvSpPr/>
          <p:nvPr/>
        </p:nvSpPr>
        <p:spPr>
          <a:xfrm>
            <a:off x="7254589" y="2566145"/>
            <a:ext cx="1062864" cy="374273"/>
          </a:xfrm>
          <a:prstGeom prst="roundRect">
            <a:avLst>
              <a:gd name="adj" fmla="val 7971"/>
            </a:avLst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7012222" y="1933324"/>
            <a:ext cx="350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7172140" y="2354657"/>
            <a:ext cx="350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96293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503"/>
          <p:cNvSpPr txBox="1">
            <a:spLocks noChangeArrowheads="1"/>
          </p:cNvSpPr>
          <p:nvPr/>
        </p:nvSpPr>
        <p:spPr bwMode="auto">
          <a:xfrm>
            <a:off x="6149376" y="2772292"/>
            <a:ext cx="14266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４、専門ソリューションの事例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115172" y="1781881"/>
            <a:ext cx="3041004" cy="920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" name="Text Box 655"/>
          <p:cNvSpPr txBox="1">
            <a:spLocks noChangeArrowheads="1"/>
          </p:cNvSpPr>
          <p:nvPr/>
        </p:nvSpPr>
        <p:spPr bwMode="auto">
          <a:xfrm>
            <a:off x="3138097" y="2728796"/>
            <a:ext cx="155532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■スレート屋根改修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無塵工法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特許取得）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" name="Text Box 655"/>
          <p:cNvSpPr txBox="1">
            <a:spLocks noChangeArrowheads="1"/>
          </p:cNvSpPr>
          <p:nvPr/>
        </p:nvSpPr>
        <p:spPr bwMode="auto">
          <a:xfrm>
            <a:off x="4499576" y="2846493"/>
            <a:ext cx="15713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■雨樋・谷樋修繕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AutoShape 455"/>
          <p:cNvSpPr>
            <a:spLocks noChangeArrowheads="1"/>
          </p:cNvSpPr>
          <p:nvPr/>
        </p:nvSpPr>
        <p:spPr bwMode="auto">
          <a:xfrm>
            <a:off x="3131840" y="707217"/>
            <a:ext cx="2952328" cy="4515018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Text Box 655"/>
          <p:cNvSpPr txBox="1">
            <a:spLocks noChangeArrowheads="1"/>
          </p:cNvSpPr>
          <p:nvPr/>
        </p:nvSpPr>
        <p:spPr bwMode="auto">
          <a:xfrm>
            <a:off x="3131840" y="731324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建　　設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AutoShape 455"/>
          <p:cNvSpPr>
            <a:spLocks noChangeArrowheads="1"/>
          </p:cNvSpPr>
          <p:nvPr/>
        </p:nvSpPr>
        <p:spPr bwMode="auto">
          <a:xfrm>
            <a:off x="6156176" y="715455"/>
            <a:ext cx="2852559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Text Box 655"/>
          <p:cNvSpPr txBox="1">
            <a:spLocks noChangeArrowheads="1"/>
          </p:cNvSpPr>
          <p:nvPr/>
        </p:nvSpPr>
        <p:spPr bwMode="auto">
          <a:xfrm>
            <a:off x="6156176" y="731291"/>
            <a:ext cx="28083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省 エ ネ　</a:t>
            </a:r>
            <a:endParaRPr kumimoji="0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Text Box 655"/>
          <p:cNvSpPr txBox="1">
            <a:spLocks noChangeArrowheads="1"/>
          </p:cNvSpPr>
          <p:nvPr/>
        </p:nvSpPr>
        <p:spPr bwMode="auto">
          <a:xfrm>
            <a:off x="3141876" y="4089037"/>
            <a:ext cx="119282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■リニューアル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" name="Text Box 655"/>
          <p:cNvSpPr txBox="1">
            <a:spLocks noChangeArrowheads="1"/>
          </p:cNvSpPr>
          <p:nvPr/>
        </p:nvSpPr>
        <p:spPr bwMode="auto">
          <a:xfrm>
            <a:off x="4388888" y="4095724"/>
            <a:ext cx="142227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■緑化企画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1023047"/>
            <a:ext cx="3042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エネルギー見える化から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診断・改善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対策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までトータル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で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支援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Rectangle 658"/>
          <p:cNvSpPr>
            <a:spLocks noChangeArrowheads="1"/>
          </p:cNvSpPr>
          <p:nvPr/>
        </p:nvSpPr>
        <p:spPr bwMode="auto">
          <a:xfrm>
            <a:off x="8703443" y="3783464"/>
            <a:ext cx="4571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ja-JP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3" name="Picture 6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94" y="1968673"/>
            <a:ext cx="454593" cy="36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6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23" y="2070272"/>
            <a:ext cx="465453" cy="3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4" y="2170285"/>
            <a:ext cx="460799" cy="37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7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05" y="2400248"/>
            <a:ext cx="460799" cy="37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テキスト ボックス 27"/>
          <p:cNvSpPr txBox="1"/>
          <p:nvPr/>
        </p:nvSpPr>
        <p:spPr>
          <a:xfrm>
            <a:off x="3121960" y="971945"/>
            <a:ext cx="285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➢生産施設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32" name="Text Box 685"/>
          <p:cNvSpPr txBox="1">
            <a:spLocks noChangeArrowheads="1"/>
          </p:cNvSpPr>
          <p:nvPr/>
        </p:nvSpPr>
        <p:spPr bwMode="auto">
          <a:xfrm>
            <a:off x="3304828" y="1562668"/>
            <a:ext cx="25875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■生産設備のﾕｰﾃｨﾘﾃｨ 一元施工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解体～運搬～復元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969340"/>
            <a:ext cx="1385275" cy="795667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0" y="1969341"/>
            <a:ext cx="1302869" cy="79566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71" y="3141092"/>
            <a:ext cx="1352959" cy="747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テキスト ボックス 36"/>
          <p:cNvSpPr txBox="1"/>
          <p:nvPr/>
        </p:nvSpPr>
        <p:spPr>
          <a:xfrm>
            <a:off x="3137845" y="3884222"/>
            <a:ext cx="3002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お客様のニーズに応える企画設計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41" y="4341413"/>
            <a:ext cx="1248833" cy="803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AutoShape 455"/>
          <p:cNvSpPr>
            <a:spLocks noChangeArrowheads="1"/>
          </p:cNvSpPr>
          <p:nvPr/>
        </p:nvSpPr>
        <p:spPr bwMode="auto">
          <a:xfrm>
            <a:off x="179512" y="715455"/>
            <a:ext cx="2880320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1" name="Text Box 655"/>
          <p:cNvSpPr txBox="1">
            <a:spLocks noChangeArrowheads="1"/>
          </p:cNvSpPr>
          <p:nvPr/>
        </p:nvSpPr>
        <p:spPr bwMode="auto">
          <a:xfrm>
            <a:off x="275862" y="1585915"/>
            <a:ext cx="24645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■専門保全：例）配管劣化診断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70547" y="1193213"/>
            <a:ext cx="2859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生産ﾕｰﾃｨﾘﾃｨ設備の運転保全における</a:t>
            </a: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専門スキルを手の内化し、内製で実施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58" name="Picture 12" descr="F:\山崎\デンソー書式\谷樋\2014年度\西尾405\写真\8月2日\DSCF3087.JP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58" y="3144179"/>
            <a:ext cx="1137323" cy="7560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Z:\33.工事サービス部\12.開発\◆緑化事業化検討\☆☆全社緑地改善工事\施工前　施工後　写真\施工後写真\本社\6.17\Resized\CIMG250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76" y="4324692"/>
            <a:ext cx="1349436" cy="7947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 Box 655"/>
          <p:cNvSpPr txBox="1">
            <a:spLocks noChangeArrowheads="1"/>
          </p:cNvSpPr>
          <p:nvPr/>
        </p:nvSpPr>
        <p:spPr bwMode="auto">
          <a:xfrm>
            <a:off x="147939" y="731291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保　　全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81438" y="5356043"/>
            <a:ext cx="8986362" cy="797311"/>
          </a:xfrm>
          <a:prstGeom prst="rect">
            <a:avLst/>
          </a:prstGeom>
          <a:solidFill>
            <a:srgbClr val="1F497D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wrap="square" tIns="108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デンソーで</a:t>
            </a:r>
            <a:r>
              <a:rPr kumimoji="0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培っ</a:t>
            </a: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た「技術力・現場力・カイゼン力」を活かし</a:t>
            </a: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ソリューション事業でデンソーグループに貢献します</a:t>
            </a:r>
            <a:endParaRPr kumimoji="0" lang="ja-JP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9" name="Text Box 655"/>
          <p:cNvSpPr txBox="1">
            <a:spLocks noChangeArrowheads="1"/>
          </p:cNvSpPr>
          <p:nvPr/>
        </p:nvSpPr>
        <p:spPr bwMode="auto">
          <a:xfrm>
            <a:off x="161834" y="3886470"/>
            <a:ext cx="165076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■ドローン建物診断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0" name="Text Box 655"/>
          <p:cNvSpPr txBox="1">
            <a:spLocks noChangeArrowheads="1"/>
          </p:cNvSpPr>
          <p:nvPr/>
        </p:nvSpPr>
        <p:spPr bwMode="auto">
          <a:xfrm>
            <a:off x="212066" y="3532247"/>
            <a:ext cx="280786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t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➢ビルメンテナンス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1" name="Text Box 655"/>
          <p:cNvSpPr txBox="1">
            <a:spLocks noChangeArrowheads="1"/>
          </p:cNvSpPr>
          <p:nvPr/>
        </p:nvSpPr>
        <p:spPr bwMode="auto">
          <a:xfrm>
            <a:off x="237749" y="959617"/>
            <a:ext cx="17558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➢プラント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3740" y="3686929"/>
            <a:ext cx="2876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日常・定期点検、劣化診断、改修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・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修繕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4"/>
          <a:srcRect t="1096" b="2718"/>
          <a:stretch>
            <a:fillRect/>
          </a:stretch>
        </p:blipFill>
        <p:spPr bwMode="auto">
          <a:xfrm>
            <a:off x="6233936" y="2000733"/>
            <a:ext cx="1462137" cy="75676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矢印 5"/>
          <p:cNvSpPr/>
          <p:nvPr/>
        </p:nvSpPr>
        <p:spPr>
          <a:xfrm>
            <a:off x="7820372" y="2106914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1" name="Picture 22" descr="P8210032_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22" y="4312058"/>
            <a:ext cx="802666" cy="8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50926" y="4215073"/>
            <a:ext cx="1323818" cy="1005851"/>
          </a:xfrm>
          <a:prstGeom prst="rect">
            <a:avLst/>
          </a:prstGeom>
        </p:spPr>
      </p:pic>
      <p:sp>
        <p:nvSpPr>
          <p:cNvPr id="91" name="右矢印 90"/>
          <p:cNvSpPr/>
          <p:nvPr/>
        </p:nvSpPr>
        <p:spPr>
          <a:xfrm>
            <a:off x="7358952" y="4296550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Text Box 655"/>
          <p:cNvSpPr txBox="1">
            <a:spLocks noChangeArrowheads="1"/>
          </p:cNvSpPr>
          <p:nvPr/>
        </p:nvSpPr>
        <p:spPr bwMode="auto">
          <a:xfrm>
            <a:off x="6159701" y="3824318"/>
            <a:ext cx="28047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■現場改善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例：モータのインバータ化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235988" y="4006470"/>
            <a:ext cx="2429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負荷に見合ったモータ</a:t>
            </a: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の最適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制御</a:t>
            </a:r>
          </a:p>
        </p:txBody>
      </p:sp>
      <p:sp>
        <p:nvSpPr>
          <p:cNvPr id="27" name="Text Box 503"/>
          <p:cNvSpPr txBox="1">
            <a:spLocks noChangeArrowheads="1"/>
          </p:cNvSpPr>
          <p:nvPr/>
        </p:nvSpPr>
        <p:spPr bwMode="auto">
          <a:xfrm>
            <a:off x="6151363" y="1519761"/>
            <a:ext cx="23084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■エネルギー見える化（ＥＭＳ）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009738" y="1200092"/>
            <a:ext cx="323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独自のノウハウで生産環境から設備移動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まで考慮した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Only 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One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のサービス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を提案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62" name="グループ化 61"/>
          <p:cNvGrpSpPr/>
          <p:nvPr/>
        </p:nvGrpSpPr>
        <p:grpSpPr>
          <a:xfrm>
            <a:off x="346534" y="4137434"/>
            <a:ext cx="2572283" cy="1020513"/>
            <a:chOff x="3672025" y="1340768"/>
            <a:chExt cx="4947827" cy="2336339"/>
          </a:xfrm>
        </p:grpSpPr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025" y="1340768"/>
              <a:ext cx="2435002" cy="2336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544" y="2419873"/>
              <a:ext cx="2780308" cy="125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94" y="3952137"/>
            <a:ext cx="1291722" cy="722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394602" y="4210548"/>
            <a:ext cx="700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熱画像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6138541" y="1728038"/>
            <a:ext cx="29727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各社のニーズに合わせてカスタマイズが可能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0" name="角丸四角形吹き出し 29"/>
          <p:cNvSpPr/>
          <p:nvPr/>
        </p:nvSpPr>
        <p:spPr>
          <a:xfrm>
            <a:off x="3334949" y="4953020"/>
            <a:ext cx="2601450" cy="208988"/>
          </a:xfrm>
          <a:prstGeom prst="wedgeRoundRectCallout">
            <a:avLst>
              <a:gd name="adj1" fmla="val 24478"/>
              <a:gd name="adj2" fmla="val -108424"/>
              <a:gd name="adj3" fmla="val 16667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年連続日本緑化ｾﾝﾀｰ会長賞受賞</a:t>
            </a:r>
            <a:r>
              <a:rPr kumimoji="1" lang="ja-JP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に貢献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291840" y="1834488"/>
            <a:ext cx="2684121" cy="16694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3" name="Picture 5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00" y="2756115"/>
            <a:ext cx="1058884" cy="68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5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11" y="2213474"/>
            <a:ext cx="768709" cy="53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グループ化 42"/>
          <p:cNvGrpSpPr/>
          <p:nvPr/>
        </p:nvGrpSpPr>
        <p:grpSpPr>
          <a:xfrm>
            <a:off x="578958" y="1893201"/>
            <a:ext cx="940189" cy="892443"/>
            <a:chOff x="3432998" y="2244272"/>
            <a:chExt cx="2046707" cy="1946783"/>
          </a:xfrm>
        </p:grpSpPr>
        <p:sp>
          <p:nvSpPr>
            <p:cNvPr id="146" name="テキスト ボックス 145"/>
            <p:cNvSpPr txBox="1"/>
            <p:nvPr/>
          </p:nvSpPr>
          <p:spPr>
            <a:xfrm>
              <a:off x="4519370" y="2845261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配管</a:t>
              </a:r>
            </a:p>
          </p:txBody>
        </p:sp>
        <p:grpSp>
          <p:nvGrpSpPr>
            <p:cNvPr id="147" name="グループ化 146"/>
            <p:cNvGrpSpPr/>
            <p:nvPr/>
          </p:nvGrpSpPr>
          <p:grpSpPr>
            <a:xfrm rot="5400000">
              <a:off x="3251769" y="2425501"/>
              <a:ext cx="1946783" cy="1584325"/>
              <a:chOff x="427999" y="3453558"/>
              <a:chExt cx="1946783" cy="1584325"/>
            </a:xfrm>
          </p:grpSpPr>
          <p:grpSp>
            <p:nvGrpSpPr>
              <p:cNvPr id="148" name="Group 24"/>
              <p:cNvGrpSpPr>
                <a:grpSpLocks/>
              </p:cNvGrpSpPr>
              <p:nvPr/>
            </p:nvGrpSpPr>
            <p:grpSpPr bwMode="auto">
              <a:xfrm>
                <a:off x="1192838" y="3691683"/>
                <a:ext cx="1002431" cy="992187"/>
                <a:chOff x="756" y="1104"/>
                <a:chExt cx="1104" cy="1008"/>
              </a:xfrm>
            </p:grpSpPr>
            <p:sp>
              <p:nvSpPr>
                <p:cNvPr id="155" name="Oval 25" descr="右上がり対角線 (反転)"/>
                <p:cNvSpPr>
                  <a:spLocks noChangeArrowheads="1"/>
                </p:cNvSpPr>
                <p:nvPr/>
              </p:nvSpPr>
              <p:spPr bwMode="auto">
                <a:xfrm>
                  <a:off x="756" y="1104"/>
                  <a:ext cx="1104" cy="1008"/>
                </a:xfrm>
                <a:prstGeom prst="ellipse">
                  <a:avLst/>
                </a:prstGeom>
                <a:pattFill prst="dkUpDiag">
                  <a:fgClr>
                    <a:schemeClr val="bg2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6" name="Oval 26"/>
                <p:cNvSpPr>
                  <a:spLocks noChangeArrowheads="1"/>
                </p:cNvSpPr>
                <p:nvPr/>
              </p:nvSpPr>
              <p:spPr bwMode="auto">
                <a:xfrm>
                  <a:off x="960" y="1296"/>
                  <a:ext cx="714" cy="640"/>
                </a:xfrm>
                <a:prstGeom prst="ellipse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7" name="Oval 27"/>
                <p:cNvSpPr>
                  <a:spLocks noChangeArrowheads="1"/>
                </p:cNvSpPr>
                <p:nvPr/>
              </p:nvSpPr>
              <p:spPr bwMode="auto">
                <a:xfrm>
                  <a:off x="1067" y="1397"/>
                  <a:ext cx="500" cy="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</p:grpSp>
          <p:sp>
            <p:nvSpPr>
              <p:cNvPr id="149" name="Line 28"/>
              <p:cNvSpPr>
                <a:spLocks noChangeShapeType="1"/>
              </p:cNvSpPr>
              <p:nvPr/>
            </p:nvSpPr>
            <p:spPr bwMode="auto">
              <a:xfrm flipV="1">
                <a:off x="732978" y="4225083"/>
                <a:ext cx="1641804" cy="206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0" name="Line 29"/>
              <p:cNvSpPr>
                <a:spLocks noChangeShapeType="1"/>
              </p:cNvSpPr>
              <p:nvPr/>
            </p:nvSpPr>
            <p:spPr bwMode="auto">
              <a:xfrm>
                <a:off x="2206165" y="3453558"/>
                <a:ext cx="0" cy="1584325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1" name="Line 30"/>
              <p:cNvSpPr>
                <a:spLocks noChangeShapeType="1"/>
              </p:cNvSpPr>
              <p:nvPr/>
            </p:nvSpPr>
            <p:spPr bwMode="auto">
              <a:xfrm>
                <a:off x="1704949" y="3453558"/>
                <a:ext cx="0" cy="15843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31"/>
              <p:cNvSpPr>
                <a:spLocks noChangeShapeType="1"/>
              </p:cNvSpPr>
              <p:nvPr/>
            </p:nvSpPr>
            <p:spPr bwMode="auto">
              <a:xfrm flipV="1">
                <a:off x="732978" y="3691683"/>
                <a:ext cx="1473185" cy="5437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Line 32"/>
              <p:cNvSpPr>
                <a:spLocks noChangeShapeType="1"/>
              </p:cNvSpPr>
              <p:nvPr/>
            </p:nvSpPr>
            <p:spPr bwMode="auto">
              <a:xfrm>
                <a:off x="732978" y="4245719"/>
                <a:ext cx="1473185" cy="396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フローチャート : 論理積ゲート 90"/>
              <p:cNvSpPr/>
              <p:nvPr/>
            </p:nvSpPr>
            <p:spPr>
              <a:xfrm>
                <a:off x="427999" y="4112901"/>
                <a:ext cx="233036" cy="270333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58" name="テキスト ボックス 157"/>
            <p:cNvSpPr txBox="1"/>
            <p:nvPr/>
          </p:nvSpPr>
          <p:spPr>
            <a:xfrm>
              <a:off x="3519104" y="2885600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保温</a:t>
              </a:r>
            </a:p>
          </p:txBody>
        </p:sp>
        <p:cxnSp>
          <p:nvCxnSpPr>
            <p:cNvPr id="159" name="直線矢印コネクタ 158"/>
            <p:cNvCxnSpPr/>
            <p:nvPr/>
          </p:nvCxnSpPr>
          <p:spPr>
            <a:xfrm flipH="1">
              <a:off x="4454935" y="3018636"/>
              <a:ext cx="295688" cy="3387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/>
            <p:cNvCxnSpPr/>
            <p:nvPr/>
          </p:nvCxnSpPr>
          <p:spPr>
            <a:xfrm>
              <a:off x="3728686" y="3057119"/>
              <a:ext cx="231563" cy="2343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Picture 2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2" y="2919914"/>
            <a:ext cx="1037771" cy="50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" name="テキスト ボックス 161"/>
          <p:cNvSpPr txBox="1"/>
          <p:nvPr/>
        </p:nvSpPr>
        <p:spPr>
          <a:xfrm>
            <a:off x="384359" y="2765707"/>
            <a:ext cx="126102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放射線画像診断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39094" y="1864475"/>
            <a:ext cx="57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ガンマ線</a:t>
            </a:r>
          </a:p>
        </p:txBody>
      </p:sp>
      <p:sp>
        <p:nvSpPr>
          <p:cNvPr id="163" name="テキスト ボックス 162"/>
          <p:cNvSpPr txBox="1"/>
          <p:nvPr/>
        </p:nvSpPr>
        <p:spPr>
          <a:xfrm>
            <a:off x="1544216" y="1907994"/>
            <a:ext cx="13591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超音波探傷診断</a:t>
            </a:r>
          </a:p>
        </p:txBody>
      </p:sp>
      <p:pic>
        <p:nvPicPr>
          <p:cNvPr id="83" name="Picture 65" descr="Z:\32.省エネITソリューション部\10.営業、パンフレット\09.パンフレット\パンフ用資料\IMG_0007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90" y="3029947"/>
            <a:ext cx="1183600" cy="80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図 8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93431" y="3007311"/>
            <a:ext cx="1223289" cy="809701"/>
          </a:xfrm>
          <a:prstGeom prst="rect">
            <a:avLst/>
          </a:prstGeom>
        </p:spPr>
      </p:pic>
      <p:sp>
        <p:nvSpPr>
          <p:cNvPr id="85" name="右矢印 84"/>
          <p:cNvSpPr/>
          <p:nvPr/>
        </p:nvSpPr>
        <p:spPr>
          <a:xfrm>
            <a:off x="7523704" y="3127561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8324905" y="6437170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7044744" y="-61963"/>
            <a:ext cx="2180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19’DNG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会社説明資料</a:t>
            </a: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転載</a:t>
            </a:r>
          </a:p>
        </p:txBody>
      </p:sp>
    </p:spTree>
    <p:extLst>
      <p:ext uri="{BB962C8B-B14F-4D97-AF65-F5344CB8AC3E}">
        <p14:creationId xmlns:p14="http://schemas.microsoft.com/office/powerpoint/2010/main" val="40172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22136" y="1750784"/>
            <a:ext cx="8751553" cy="4337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092870" cy="468000"/>
          </a:xfrm>
        </p:spPr>
        <p:txBody>
          <a:bodyPr rIns="36000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、神星工業㈱　省エネの進め方 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77162" y="1162431"/>
            <a:ext cx="1800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システムイメージ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66655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目標の共有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987803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1053815"/>
            <a:ext cx="8743933" cy="303536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エコビジョン２０２５目標達成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の支援 ： 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原単位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主に電気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▲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4%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／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年への貢献 </a:t>
            </a:r>
            <a:r>
              <a:rPr kumimoji="1" lang="ja-JP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*対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年度比</a:t>
            </a: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1" y="2109254"/>
            <a:ext cx="842589" cy="61445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88" y="3145648"/>
            <a:ext cx="1286214" cy="93796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85" y="2109254"/>
            <a:ext cx="842589" cy="61445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5" y="2096122"/>
            <a:ext cx="350188" cy="21329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t="38293" r="51614" b="12680"/>
          <a:stretch/>
        </p:blipFill>
        <p:spPr>
          <a:xfrm>
            <a:off x="8431574" y="2826411"/>
            <a:ext cx="257176" cy="4681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837990" y="2514898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1217" y="1473913"/>
            <a:ext cx="221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活動ロードマップ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458655" y="2806231"/>
            <a:ext cx="2553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省エネ改善計画・改善実施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②保全計画・方策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検討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連携して 安定安価 化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68213" y="405192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広美１・２工場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90997" y="26689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3117" y="4155214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407555" y="2875127"/>
            <a:ext cx="350188" cy="163465"/>
          </a:xfrm>
          <a:prstGeom prst="roundRect">
            <a:avLst/>
          </a:prstGeom>
          <a:noFill/>
          <a:ln w="1905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419288" y="4189275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4" name="角丸四角形 63"/>
          <p:cNvSpPr/>
          <p:nvPr/>
        </p:nvSpPr>
        <p:spPr>
          <a:xfrm>
            <a:off x="407555" y="2369940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3045" y="267244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63774" y="5468047"/>
            <a:ext cx="7775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　　　　　　　　　　　　　　　　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</a:t>
            </a:r>
          </a:p>
        </p:txBody>
      </p:sp>
      <p:cxnSp>
        <p:nvCxnSpPr>
          <p:cNvPr id="67" name="直線コネクタ 66"/>
          <p:cNvCxnSpPr/>
          <p:nvPr/>
        </p:nvCxnSpPr>
        <p:spPr>
          <a:xfrm>
            <a:off x="222403" y="5459820"/>
            <a:ext cx="875128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2403" y="5794077"/>
            <a:ext cx="6976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フェーズ</a:t>
            </a:r>
          </a:p>
        </p:txBody>
      </p:sp>
      <p:cxnSp>
        <p:nvCxnSpPr>
          <p:cNvPr id="70" name="直線コネクタ 69"/>
          <p:cNvCxnSpPr/>
          <p:nvPr/>
        </p:nvCxnSpPr>
        <p:spPr>
          <a:xfrm>
            <a:off x="229757" y="5732305"/>
            <a:ext cx="8743932" cy="11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44231" y="545982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</a:t>
            </a:r>
          </a:p>
        </p:txBody>
      </p:sp>
      <p:cxnSp>
        <p:nvCxnSpPr>
          <p:cNvPr id="72" name="直線コネクタ 71"/>
          <p:cNvCxnSpPr/>
          <p:nvPr/>
        </p:nvCxnSpPr>
        <p:spPr>
          <a:xfrm flipV="1">
            <a:off x="945430" y="1748533"/>
            <a:ext cx="0" cy="43402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9983" y="4823093"/>
            <a:ext cx="841897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ムダ撲滅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送気適正化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性能維持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91642" y="180115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計測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下矢印 79"/>
          <p:cNvSpPr/>
          <p:nvPr/>
        </p:nvSpPr>
        <p:spPr>
          <a:xfrm>
            <a:off x="482731" y="4474653"/>
            <a:ext cx="186517" cy="266145"/>
          </a:xfrm>
          <a:prstGeom prst="downArrow">
            <a:avLst/>
          </a:prstGeom>
          <a:solidFill>
            <a:schemeClr val="bg2"/>
          </a:solidFill>
          <a:ln>
            <a:solidFill>
              <a:srgbClr val="DC00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81" name="直線コネクタ 80"/>
          <p:cNvCxnSpPr>
            <a:cxnSpLocks/>
          </p:cNvCxnSpPr>
          <p:nvPr/>
        </p:nvCxnSpPr>
        <p:spPr>
          <a:xfrm flipV="1">
            <a:off x="3330870" y="1748704"/>
            <a:ext cx="0" cy="43400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cxnSpLocks/>
          </p:cNvCxnSpPr>
          <p:nvPr/>
        </p:nvCxnSpPr>
        <p:spPr>
          <a:xfrm flipV="1">
            <a:off x="6113432" y="1748533"/>
            <a:ext cx="0" cy="371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03718" y="5764816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情報交換・相互理解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87" name="カギ線コネクタ 86"/>
          <p:cNvCxnSpPr>
            <a:endCxn id="14" idx="1"/>
          </p:cNvCxnSpPr>
          <p:nvPr/>
        </p:nvCxnSpPr>
        <p:spPr>
          <a:xfrm rot="5400000" flipH="1" flipV="1">
            <a:off x="2318256" y="2952252"/>
            <a:ext cx="2049697" cy="978154"/>
          </a:xfrm>
          <a:prstGeom prst="bentConnector2">
            <a:avLst/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7276" y="4235998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89923" y="2167959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 横展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7492" y="2937089"/>
            <a:ext cx="1671582" cy="276999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4307" y="4134080"/>
            <a:ext cx="1671582" cy="838691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・空圧機保全周期延長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・新規アイテム１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・新規アイテム２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533385" y="39099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新たなネタ創出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96" name="カギ線コネクタ 95"/>
          <p:cNvCxnSpPr>
            <a:stCxn id="85" idx="3"/>
            <a:endCxn id="94" idx="1"/>
          </p:cNvCxnSpPr>
          <p:nvPr/>
        </p:nvCxnSpPr>
        <p:spPr>
          <a:xfrm flipV="1">
            <a:off x="3030155" y="4553426"/>
            <a:ext cx="894152" cy="402552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439605" y="2082473"/>
            <a:ext cx="2459328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広美１工場・２工場</a:t>
            </a:r>
            <a:r>
              <a: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上郷工場・鳳来工場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285802" y="4455841"/>
            <a:ext cx="1744353" cy="1000274"/>
          </a:xfrm>
          <a:prstGeom prst="rect">
            <a:avLst/>
          </a:prstGeom>
          <a:solidFill>
            <a:schemeClr val="bg1"/>
          </a:solidFill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・夜間直間の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</a:t>
            </a:r>
            <a:r>
              <a:rPr lang="ja-JP" altLang="en-US" sz="105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削減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・空圧機性能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lvl="0">
              <a:defRPr/>
            </a:pPr>
            <a:r>
              <a:rPr lang="ja-JP" altLang="en-US" sz="105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・エアー送気圧適正化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08" name="カギ線コネクタ 107"/>
          <p:cNvCxnSpPr/>
          <p:nvPr/>
        </p:nvCxnSpPr>
        <p:spPr>
          <a:xfrm rot="5400000" flipH="1" flipV="1">
            <a:off x="4973232" y="3546047"/>
            <a:ext cx="905814" cy="270255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93301" y="3346014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横展</a:t>
            </a:r>
          </a:p>
        </p:txBody>
      </p:sp>
      <p:pic>
        <p:nvPicPr>
          <p:cNvPr id="116" name="図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37" y="2354877"/>
            <a:ext cx="596768" cy="435188"/>
          </a:xfrm>
          <a:prstGeom prst="rect">
            <a:avLst/>
          </a:prstGeom>
        </p:spPr>
      </p:pic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598515" y="4834049"/>
            <a:ext cx="2072683" cy="534035"/>
          </a:xfrm>
          <a:prstGeom prst="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144000" rIns="36000" bIns="144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施設ポータルサイト</a:t>
            </a:r>
            <a:r>
              <a:rPr kumimoji="1" lang="ja-JP" altLang="en-US" sz="105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algn="ctr">
              <a:spcBef>
                <a:spcPts val="200"/>
              </a:spcBef>
              <a:defRPr/>
            </a:pPr>
            <a:r>
              <a:rPr lang="en-US" altLang="ja-JP" sz="1400" b="1" dirty="0" err="1" smtClean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endParaRPr lang="en-US" altLang="ja-JP" sz="14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28" name="カギ線コネクタ 127"/>
          <p:cNvCxnSpPr/>
          <p:nvPr/>
        </p:nvCxnSpPr>
        <p:spPr>
          <a:xfrm flipH="1" flipV="1">
            <a:off x="7679734" y="3405946"/>
            <a:ext cx="0" cy="584795"/>
          </a:xfrm>
          <a:prstGeom prst="straightConnector1">
            <a:avLst/>
          </a:prstGeom>
          <a:ln w="38100">
            <a:solidFill>
              <a:srgbClr val="DC003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テキスト ボックス 128"/>
          <p:cNvSpPr txBox="1"/>
          <p:nvPr/>
        </p:nvSpPr>
        <p:spPr>
          <a:xfrm>
            <a:off x="7636267" y="3492881"/>
            <a:ext cx="12526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←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情報基盤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</a:t>
            </a:r>
            <a:r>
              <a:rPr lang="ja-JP" altLang="en-US" sz="11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基に業務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6643381" y="4250093"/>
            <a:ext cx="1132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分析・現場調査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～改善工事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646007" y="4245348"/>
            <a:ext cx="1132381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修理・更新工事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6598515" y="4232191"/>
            <a:ext cx="2056923" cy="573192"/>
          </a:xfrm>
          <a:prstGeom prst="roundRect">
            <a:avLst>
              <a:gd name="adj" fmla="val 7361"/>
            </a:avLst>
          </a:prstGeom>
          <a:noFill/>
          <a:ln w="9525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741653" y="3990741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施設専門分野</a:t>
            </a:r>
            <a:r>
              <a:rPr lang="ja-JP" altLang="en-US" sz="1000" b="1" dirty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30" y="2354877"/>
            <a:ext cx="596768" cy="435188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24" y="2354877"/>
            <a:ext cx="596768" cy="435188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12375" y="1825384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64269" y="1808501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48871" y="3743308"/>
            <a:ext cx="158349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㈱ﾃﾞﾝｿｰﾌｧｼﾘﾃｨｰｽﾞ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07233B93-885A-457A-B313-16497B4CB7AB}"/>
              </a:ext>
            </a:extLst>
          </p:cNvPr>
          <p:cNvSpPr txBox="1"/>
          <p:nvPr/>
        </p:nvSpPr>
        <p:spPr>
          <a:xfrm>
            <a:off x="1963371" y="5137607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6332DD9-F311-4FF9-B834-D7689B2C81ED}"/>
              </a:ext>
            </a:extLst>
          </p:cNvPr>
          <p:cNvSpPr txBox="1"/>
          <p:nvPr/>
        </p:nvSpPr>
        <p:spPr>
          <a:xfrm>
            <a:off x="4626061" y="4698021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39E57DDD-699A-485C-BDB0-21FB65501D3A}"/>
              </a:ext>
            </a:extLst>
          </p:cNvPr>
          <p:cNvSpPr txBox="1"/>
          <p:nvPr/>
        </p:nvSpPr>
        <p:spPr>
          <a:xfrm>
            <a:off x="4616645" y="2941364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B667FFC-3747-420D-AC37-D018A7641E85}"/>
              </a:ext>
            </a:extLst>
          </p:cNvPr>
          <p:cNvSpPr txBox="1"/>
          <p:nvPr/>
        </p:nvSpPr>
        <p:spPr>
          <a:xfrm>
            <a:off x="5896720" y="5774514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　携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41D2BE6-6224-47BD-8760-19886ECB00A5}"/>
              </a:ext>
            </a:extLst>
          </p:cNvPr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3" name="Picture 2" descr="Microsoft SharePoint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01" y="4870761"/>
            <a:ext cx="239832" cy="2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4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NSO-forum2017-J">
  <a:themeElements>
    <a:clrScheme name="DENSO-color2017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プレゼンスライド_関係者外秘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3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標準デザイン">
      <a:majorFont>
        <a:latin typeface="HGP創英角ｺﾞｼｯｸUB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algn="ctr">
          <a:solidFill>
            <a:srgbClr val="008000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eaLnBrk="1" hangingPunct="1">
          <a:defRPr>
            <a:solidFill>
              <a:srgbClr val="000000"/>
            </a:solidFill>
            <a:latin typeface="Meiryo UI" pitchFamily="34" charset="-128"/>
            <a:ea typeface="Meiryo UI" pitchFamily="34" charset="-128"/>
            <a:cs typeface="Meiryo UI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4272</Words>
  <Application>Microsoft Office PowerPoint</Application>
  <PresentationFormat>ユーザー設定</PresentationFormat>
  <Paragraphs>1009</Paragraphs>
  <Slides>28</Slides>
  <Notes>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28</vt:i4>
      </vt:variant>
    </vt:vector>
  </HeadingPairs>
  <TitlesOfParts>
    <vt:vector size="45" baseType="lpstr">
      <vt:lpstr>BIZ UDPゴシック</vt:lpstr>
      <vt:lpstr>HGP創英角ｺﾞｼｯｸUB</vt:lpstr>
      <vt:lpstr>Meiryo UI</vt:lpstr>
      <vt:lpstr>ＭＳ Ｐゴシック</vt:lpstr>
      <vt:lpstr>メイリオ</vt:lpstr>
      <vt:lpstr>Yu Gothic</vt:lpstr>
      <vt:lpstr>Arial</vt:lpstr>
      <vt:lpstr>Calibri</vt:lpstr>
      <vt:lpstr>Times New Roman</vt:lpstr>
      <vt:lpstr>Verdana</vt:lpstr>
      <vt:lpstr>Wingdings</vt:lpstr>
      <vt:lpstr>1_DENSO-forum2017-J</vt:lpstr>
      <vt:lpstr>プレゼンスライド_関係者外秘_4x3_170701</vt:lpstr>
      <vt:lpstr>5_標準デザイン</vt:lpstr>
      <vt:lpstr>標準デザイン</vt:lpstr>
      <vt:lpstr>Photo Editor Photo</vt:lpstr>
      <vt:lpstr>ワークシート</vt:lpstr>
      <vt:lpstr>2020年11月13日 　省エネ・保全 管理強化の情報基盤の構築</vt:lpstr>
      <vt:lpstr>①活動の御報告</vt:lpstr>
      <vt:lpstr>１、会社紹介</vt:lpstr>
      <vt:lpstr>２、DNG・関係会社への貢献への仕組み</vt:lpstr>
      <vt:lpstr>２、DNG・関係会社への貢献</vt:lpstr>
      <vt:lpstr>３、施設運用の共通課題</vt:lpstr>
      <vt:lpstr>７、ＦａａＳ（Facility as a Service）のシステム構築 </vt:lpstr>
      <vt:lpstr>４、専門ソリューションの事例</vt:lpstr>
      <vt:lpstr>５、神星工業㈱　省エネの進め方 (空圧機整備含む)</vt:lpstr>
      <vt:lpstr>６、神星工業㈱　省エネの大工程 (空圧機整備含む)</vt:lpstr>
      <vt:lpstr>７、EMSを活用した事例</vt:lpstr>
      <vt:lpstr>②情報基盤構築に向けた お願い事項</vt:lpstr>
      <vt:lpstr>1、神星工業㈱ 情報基盤(案)</vt:lpstr>
      <vt:lpstr>４、施設ポータルサイトの活用</vt:lpstr>
      <vt:lpstr>５、省エネ改善計画の見える化</vt:lpstr>
      <vt:lpstr>８、情報基盤構築に向けた お願い事項 まとめ</vt:lpstr>
      <vt:lpstr>６、保全計画の見える化</vt:lpstr>
      <vt:lpstr>７、他DNG 保全計画 事例</vt:lpstr>
      <vt:lpstr>２、神星工業㈱ 情報基盤(案)</vt:lpstr>
      <vt:lpstr>PowerPoint プレゼンテーション</vt:lpstr>
      <vt:lpstr>8、省エネ改善・保全の計画統合によるレベルアップ</vt:lpstr>
      <vt:lpstr>６、省エネ改善の計画支援方法</vt:lpstr>
      <vt:lpstr>PowerPoint プレゼンテーション</vt:lpstr>
      <vt:lpstr>PowerPoint プレゼンテーション</vt:lpstr>
      <vt:lpstr>PowerPoint プレゼンテーション</vt:lpstr>
      <vt:lpstr>3、ダイシン精機㈱ 情報基盤 事例</vt:lpstr>
      <vt:lpstr>1、神星工業㈱ 情報基盤(案)</vt:lpstr>
      <vt:lpstr>参考）大信精機㈱ 保全計画 事例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2017-07-28T05:11:55Z</dcterms:created>
  <dcterms:modified xsi:type="dcterms:W3CDTF">2020-11-10T02:10:25Z</dcterms:modified>
</cp:coreProperties>
</file>